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532" r:id="rId2"/>
    <p:sldId id="258" r:id="rId3"/>
    <p:sldId id="449" r:id="rId4"/>
    <p:sldId id="579" r:id="rId5"/>
    <p:sldId id="575" r:id="rId6"/>
    <p:sldId id="526" r:id="rId7"/>
    <p:sldId id="576" r:id="rId8"/>
    <p:sldId id="580" r:id="rId9"/>
    <p:sldId id="587" r:id="rId10"/>
    <p:sldId id="584" r:id="rId11"/>
    <p:sldId id="581" r:id="rId12"/>
    <p:sldId id="582" r:id="rId13"/>
    <p:sldId id="583" r:id="rId14"/>
    <p:sldId id="585" r:id="rId15"/>
    <p:sldId id="547" r:id="rId16"/>
    <p:sldId id="577" r:id="rId17"/>
    <p:sldId id="586" r:id="rId18"/>
    <p:sldId id="578" r:id="rId19"/>
    <p:sldId id="46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n Lecomte" initials="JL" lastIdx="1" clrIdx="0">
    <p:extLst>
      <p:ext uri="{19B8F6BF-5375-455C-9EA6-DF929625EA0E}">
        <p15:presenceInfo xmlns:p15="http://schemas.microsoft.com/office/powerpoint/2012/main" userId="S::j.lecomte@universitedepaix.be::cb6b3c18-f0e8-42c4-b25d-142849571e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142"/>
    <a:srgbClr val="DE84D5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4660"/>
  </p:normalViewPr>
  <p:slideViewPr>
    <p:cSldViewPr snapToGrid="0">
      <p:cViewPr varScale="1">
        <p:scale>
          <a:sx n="82" d="100"/>
          <a:sy n="82" d="100"/>
        </p:scale>
        <p:origin x="2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F79BA-2005-4DF6-8B87-1B4C4919110B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CE311-0C1A-4704-82DD-C825D166C62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668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305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860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2290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8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 userDrawn="1"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 userDrawn="1"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50" name="Rectangle 49"/>
          <p:cNvSpPr/>
          <p:nvPr userDrawn="1"/>
        </p:nvSpPr>
        <p:spPr>
          <a:xfrm>
            <a:off x="1391478" y="2708920"/>
            <a:ext cx="9409045" cy="3816424"/>
          </a:xfrm>
          <a:prstGeom prst="rect">
            <a:avLst/>
          </a:prstGeom>
          <a:solidFill>
            <a:schemeClr val="bg1"/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71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7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5573" y="5877272"/>
            <a:ext cx="7417563" cy="61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13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13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9670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9695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5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267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098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499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B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3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272D64D-800E-4FB8-B2AC-00A63E1E4EC4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584098A-7B65-451C-BF3D-49A91002315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05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2569D0E-EF5E-410F-8B46-D28C9E9EDE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07CA40F-70DE-4AE8-9B73-AE15B5A1E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FFFF">
              <a:alpha val="40000"/>
            </a:srgb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fr-FR" sz="3200" dirty="0"/>
              <a:t>Crise de confiance et mal-information : comment aider les parents à faire le tri ?</a:t>
            </a:r>
            <a:endParaRPr lang="fr-BE" sz="32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224002-9F54-487C-BB99-DCEEDFA4B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596384"/>
            <a:ext cx="6801612" cy="996054"/>
          </a:xfrm>
          <a:solidFill>
            <a:schemeClr val="bg1">
              <a:alpha val="40000"/>
            </a:schemeClr>
          </a:solidFill>
        </p:spPr>
        <p:txBody>
          <a:bodyPr anchor="ctr">
            <a:normAutofit/>
          </a:bodyPr>
          <a:lstStyle/>
          <a:p>
            <a:r>
              <a:rPr lang="fr-BE" sz="2400" dirty="0">
                <a:solidFill>
                  <a:schemeClr val="tx1"/>
                </a:solidFill>
              </a:rPr>
              <a:t>Université de Paix </a:t>
            </a:r>
            <a:r>
              <a:rPr lang="fr-BE" sz="2400" dirty="0" err="1">
                <a:solidFill>
                  <a:schemeClr val="tx1"/>
                </a:solidFill>
              </a:rPr>
              <a:t>asbl</a:t>
            </a:r>
            <a:endParaRPr lang="fr-BE" sz="2400" dirty="0">
              <a:solidFill>
                <a:schemeClr val="tx1"/>
              </a:solidFill>
            </a:endParaRPr>
          </a:p>
          <a:p>
            <a:r>
              <a:rPr lang="fr-BE" sz="2400" dirty="0">
                <a:solidFill>
                  <a:schemeClr val="tx1"/>
                </a:solidFill>
              </a:rPr>
              <a:t>Universitedepaix.org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971712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7931A-31EB-BD33-FE16-3FA73FE23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24A8F90-43DE-11D4-367A-2522ADD440B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0CB0A73E-07D4-1B6F-E609-0C0532BF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dirty="0">
                <a:solidFill>
                  <a:schemeClr val="accent2">
                    <a:lumMod val="75000"/>
                  </a:schemeClr>
                </a:solidFill>
              </a:rPr>
              <a:t>Outil</a:t>
            </a:r>
            <a:r>
              <a:rPr lang="fr-BE" dirty="0">
                <a:solidFill>
                  <a:schemeClr val="accent2">
                    <a:lumMod val="75000"/>
                  </a:schemeClr>
                </a:solidFill>
              </a:rPr>
              <a:t> : sauver ?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80AC9B38-3D16-BD80-DF69-EACB6EC6ED70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Envie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Capacité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Demande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Mandat ?</a:t>
            </a:r>
          </a:p>
          <a:p>
            <a:pPr marL="2286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2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(Partage par deux d’une situation)</a:t>
            </a:r>
            <a:endParaRPr lang="fr-BE" sz="2200" kern="100" dirty="0">
              <a:solidFill>
                <a:schemeClr val="bg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83AD19-F917-BBEB-14E0-C56CBC90E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5C4F624-9D74-E4E6-663D-B88E9752720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2BF4CD68-4E62-C5F0-8F34-2B13B2E5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dirty="0"/>
              <a:t>Difficultés et diversité des perspectives et des vécus </a:t>
            </a:r>
            <a:r>
              <a:rPr lang="fr-BE" dirty="0">
                <a:solidFill>
                  <a:schemeClr val="accent1"/>
                </a:solidFill>
              </a:rPr>
              <a:t>vs</a:t>
            </a:r>
            <a:r>
              <a:rPr lang="fr-BE" dirty="0"/>
              <a:t> normes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3A2295F-EC97-A55D-6143-274C9956FF0D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Une question de </a:t>
            </a:r>
            <a:r>
              <a:rPr lang="fr-BE" sz="2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posture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Prendre en compte les difficultés en jeu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Entendre le vécu, les circonstances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Ex. « manger sain » quand précarisé, « pas d'écran » en 	situation de burnout parental..</a:t>
            </a:r>
          </a:p>
        </p:txBody>
      </p:sp>
    </p:spTree>
    <p:extLst>
      <p:ext uri="{BB962C8B-B14F-4D97-AF65-F5344CB8AC3E}">
        <p14:creationId xmlns:p14="http://schemas.microsoft.com/office/powerpoint/2010/main" val="2204769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6042BF-E578-2C5C-F415-F1F2A5A47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B99EFA5-A2DF-945F-16D3-23C0FC06469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FC383E5B-E356-13E7-8107-DC2E8315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dirty="0"/>
              <a:t>Accompagner plutôt que diriger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12FE077C-6FA8-BF07-A626-252386F729A6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Posture « pair-expert » (Faulx, </a:t>
            </a:r>
            <a:r>
              <a:rPr lang="fr-BE" sz="9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ULg</a:t>
            </a: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=/= descendante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Accompagner le risque =/= « contrôler »</a:t>
            </a:r>
            <a:r>
              <a:rPr lang="fr-BE" sz="96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fr-BE" sz="9600" kern="100" dirty="0" err="1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Stengers</a:t>
            </a:r>
            <a:r>
              <a:rPr lang="fr-BE" sz="96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ULB)</a:t>
            </a:r>
            <a:endParaRPr lang="fr-BE" sz="9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80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D</a:t>
            </a:r>
            <a:r>
              <a:rPr lang="fr-BE" sz="8000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ans une société où l'on voudrait bannir le risque, 	surtout pour les jeunes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Ouvrir à la rencontre de l'univers de l'enfant/du jeune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isée d'</a:t>
            </a:r>
            <a:r>
              <a:rPr lang="fr-BE" sz="96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empowerment</a:t>
            </a: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de responsabilisation</a:t>
            </a:r>
          </a:p>
        </p:txBody>
      </p:sp>
    </p:spTree>
    <p:extLst>
      <p:ext uri="{BB962C8B-B14F-4D97-AF65-F5344CB8AC3E}">
        <p14:creationId xmlns:p14="http://schemas.microsoft.com/office/powerpoint/2010/main" val="123389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5EF71-372A-50D2-150E-82F6117D3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8E42C29-B546-63DD-558F-BD749C2082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0D72F5A8-7D01-E4C4-2100-1FA18EDAB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dirty="0">
                <a:solidFill>
                  <a:schemeClr val="accent2">
                    <a:lumMod val="75000"/>
                  </a:schemeClr>
                </a:solidFill>
              </a:rPr>
              <a:t>Outil</a:t>
            </a:r>
            <a:r>
              <a:rPr lang="fr-BE" dirty="0">
                <a:solidFill>
                  <a:schemeClr val="accent2">
                    <a:lumMod val="75000"/>
                  </a:schemeClr>
                </a:solidFill>
              </a:rPr>
              <a:t> : une grille de conscience (appliquée au temps d’écran)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DDEEF236-B8C6-7FE9-59EB-30FC2AE49803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Heure début + </a:t>
            </a:r>
            <a:r>
              <a:rPr lang="fr-BE" sz="9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comment je me sens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Pendant l’activité : comment je me sens (ex. toutes les 5 min)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Heure fin + comment je me sens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Temps total passé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Pourquoi j’ai arrêté, pourquoi j’ai continué ? Plaisir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9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3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A63A9-A456-22EB-ECE0-D8D40AADE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F3BFF1F-AD00-BEB2-87F2-C48298C824E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BEFBAE82-4761-B3FB-15CC-9CDBCA1B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BE" dirty="0"/>
              <a:t>Faire face aux frustrations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BDF053E-FF94-A83E-043B-18827D91927A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fr-BE" sz="9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dirty="0"/>
              <a:t>Emotions = signaux de besoins frustrés</a:t>
            </a:r>
          </a:p>
          <a:p>
            <a:pPr marL="2286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9400" dirty="0">
                <a:solidFill>
                  <a:schemeClr val="accent1"/>
                </a:solidFill>
              </a:rPr>
              <a:t>L’analogie émétique =&gt; reformulation / écoute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dirty="0"/>
              <a:t>Se protéger, mettre ses limites + expliquer ce qui (n')est (pas) évident, expliquer le sens, le pour( )quoi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dirty="0"/>
              <a:t>De l’importance du non-verbal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 </a:t>
            </a:r>
            <a:r>
              <a:rPr lang="fr-BE" sz="9600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synchronisation / désynchronisation</a:t>
            </a:r>
          </a:p>
          <a:p>
            <a:pPr marL="4572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80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Mise en pratique : partage d’un moment agréable en se synchronisant</a:t>
            </a:r>
          </a:p>
        </p:txBody>
      </p:sp>
    </p:spTree>
    <p:extLst>
      <p:ext uri="{BB962C8B-B14F-4D97-AF65-F5344CB8AC3E}">
        <p14:creationId xmlns:p14="http://schemas.microsoft.com/office/powerpoint/2010/main" val="3383810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B9FA17F3-81E9-4C09-912B-DCFB45C1302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alphaModFix am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</p:spPr>
      </p:pic>
      <p:sp>
        <p:nvSpPr>
          <p:cNvPr id="12" name="Titre 3">
            <a:extLst>
              <a:ext uri="{FF2B5EF4-FFF2-40B4-BE49-F238E27FC236}">
                <a16:creationId xmlns:a16="http://schemas.microsoft.com/office/drawing/2014/main" id="{010C57B7-4866-4DCF-8A8B-AD163AE19C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alpha val="60000"/>
            </a:schemeClr>
          </a:solidFill>
          <a:ln w="38100" cap="sq">
            <a:noFill/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fr-BE" b="1" dirty="0"/>
              <a:t>3. Prolongements : des pistes structurelles</a:t>
            </a:r>
          </a:p>
        </p:txBody>
      </p:sp>
      <p:sp>
        <p:nvSpPr>
          <p:cNvPr id="13" name="Content Placeholder 1029">
            <a:extLst>
              <a:ext uri="{FF2B5EF4-FFF2-40B4-BE49-F238E27FC236}">
                <a16:creationId xmlns:a16="http://schemas.microsoft.com/office/drawing/2014/main" id="{7D94CC61-2AAD-412F-9056-869CA9180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Université de Paix </a:t>
            </a:r>
            <a:r>
              <a:rPr lang="fr-BE" sz="2400" dirty="0" err="1">
                <a:solidFill>
                  <a:schemeClr val="bg1"/>
                </a:solidFill>
              </a:rPr>
              <a:t>asbl</a:t>
            </a:r>
            <a:endParaRPr lang="fr-BE" sz="2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Universitedepaix.org</a:t>
            </a:r>
          </a:p>
        </p:txBody>
      </p:sp>
    </p:spTree>
    <p:extLst>
      <p:ext uri="{BB962C8B-B14F-4D97-AF65-F5344CB8AC3E}">
        <p14:creationId xmlns:p14="http://schemas.microsoft.com/office/powerpoint/2010/main" val="2399628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2C065-6557-652F-8DC3-05AF2A972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9ADA51F-1EEC-499C-799E-FF30C53E2E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882DCA59-16C4-E6C3-8B39-B2F1603B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BE" dirty="0"/>
              <a:t>Aspects multifactoriels de la problématique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7329800C-38AC-7A66-6D62-E9597A2B72D5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 pas se </a:t>
            </a:r>
            <a:r>
              <a:rPr lang="fr-BE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surresponsabiliser</a:t>
            </a: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soi-même (pression+++) </a:t>
            </a:r>
          </a:p>
          <a:p>
            <a:pPr>
              <a:lnSpc>
                <a:spcPct val="90000"/>
              </a:lnSpc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Aspects institutionnels/systémiques </a:t>
            </a:r>
          </a:p>
          <a:p>
            <a:pPr>
              <a:lnSpc>
                <a:spcPct val="90000"/>
              </a:lnSpc>
            </a:pPr>
            <a:r>
              <a:rPr lang="fr-BE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Exemples : </a:t>
            </a: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traitement médiatique de l'éducation / colonnes « débats », morcellement social, crise de confiance, etc.</a:t>
            </a:r>
          </a:p>
        </p:txBody>
      </p:sp>
    </p:spTree>
    <p:extLst>
      <p:ext uri="{BB962C8B-B14F-4D97-AF65-F5344CB8AC3E}">
        <p14:creationId xmlns:p14="http://schemas.microsoft.com/office/powerpoint/2010/main" val="3142431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FD32C-9080-5306-148A-25925E191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234023F-57E1-608D-B3A9-2F40C6E1D5B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5521636D-D06C-CE94-3AA8-4648FBFC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BE" dirty="0"/>
              <a:t>Remettre le bien-être au centre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7AFE15D-8868-4270-E6D8-46DC312D2111}"/>
              </a:ext>
            </a:extLst>
          </p:cNvPr>
          <p:cNvSpPr txBox="1">
            <a:spLocks/>
          </p:cNvSpPr>
          <p:nvPr/>
        </p:nvSpPr>
        <p:spPr>
          <a:xfrm>
            <a:off x="2231136" y="2572729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r-B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72610931-C0BA-551A-D39D-C54B1458D73B}"/>
              </a:ext>
            </a:extLst>
          </p:cNvPr>
          <p:cNvGrpSpPr/>
          <p:nvPr/>
        </p:nvGrpSpPr>
        <p:grpSpPr>
          <a:xfrm>
            <a:off x="1955641" y="2228125"/>
            <a:ext cx="8280716" cy="4629875"/>
            <a:chOff x="173625" y="1198250"/>
            <a:chExt cx="8435725" cy="5156100"/>
          </a:xfrm>
        </p:grpSpPr>
        <p:pic>
          <p:nvPicPr>
            <p:cNvPr id="11" name="Google Shape;501;p25" descr="L:\SLEUTELDOCUMENTEN\10. Lay-out - Mise en page\Preventiepiramide\preventiepiramide_FR_15cm_mettitel.png">
              <a:extLst>
                <a:ext uri="{FF2B5EF4-FFF2-40B4-BE49-F238E27FC236}">
                  <a16:creationId xmlns:a16="http://schemas.microsoft.com/office/drawing/2014/main" id="{D8DEA218-33F9-2FA4-689F-48B79D3A086B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780450" y="1198250"/>
              <a:ext cx="6828900" cy="51561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502;p25">
              <a:extLst>
                <a:ext uri="{FF2B5EF4-FFF2-40B4-BE49-F238E27FC236}">
                  <a16:creationId xmlns:a16="http://schemas.microsoft.com/office/drawing/2014/main" id="{7E4D17B7-2E56-8394-4574-043FB5D46464}"/>
                </a:ext>
              </a:extLst>
            </p:cNvPr>
            <p:cNvSpPr/>
            <p:nvPr/>
          </p:nvSpPr>
          <p:spPr>
            <a:xfrm>
              <a:off x="1921156" y="1709528"/>
              <a:ext cx="1759995" cy="113696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158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fr-BE" sz="1600" b="1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Orientation  problème</a:t>
              </a:r>
              <a:endParaRPr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503;p25">
              <a:extLst>
                <a:ext uri="{FF2B5EF4-FFF2-40B4-BE49-F238E27FC236}">
                  <a16:creationId xmlns:a16="http://schemas.microsoft.com/office/drawing/2014/main" id="{A8C2B359-47F5-E698-E06E-88862CD097A5}"/>
                </a:ext>
              </a:extLst>
            </p:cNvPr>
            <p:cNvSpPr/>
            <p:nvPr/>
          </p:nvSpPr>
          <p:spPr>
            <a:xfrm>
              <a:off x="706250" y="3072675"/>
              <a:ext cx="1817289" cy="119845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D751E"/>
            </a:solidFill>
            <a:ln w="15875" cap="flat" cmpd="sng">
              <a:solidFill>
                <a:srgbClr val="0D75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fr-BE" sz="1600" b="1" i="0" u="none" strike="noStrike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Orientation  bien-être</a:t>
              </a:r>
              <a:endParaRPr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" name="Google Shape;504;p25">
              <a:extLst>
                <a:ext uri="{FF2B5EF4-FFF2-40B4-BE49-F238E27FC236}">
                  <a16:creationId xmlns:a16="http://schemas.microsoft.com/office/drawing/2014/main" id="{F20121C3-CCC8-2E10-07D9-D3665BEA67D2}"/>
                </a:ext>
              </a:extLst>
            </p:cNvPr>
            <p:cNvCxnSpPr>
              <a:cxnSpLocks/>
            </p:cNvCxnSpPr>
            <p:nvPr/>
          </p:nvCxnSpPr>
          <p:spPr>
            <a:xfrm>
              <a:off x="173625" y="2888100"/>
              <a:ext cx="2725800" cy="0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2362271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C58FB-806B-47EF-435C-156BF944D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F87D434-A25F-50D6-5575-C8D388EBF60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CB6ABD09-8020-6AA2-6B1C-9ADE1C55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BE" dirty="0"/>
              <a:t>Littératie en santé, littératie médiatique et littératie relationnelle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94A05F9-0B7B-B720-AC61-602E9E3B07B1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pprendre non seulement des informations/des contenus, mais aussi à s'y retrouver : question de </a:t>
            </a:r>
            <a:r>
              <a:rPr lang="fr-BE" sz="2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l'esprit critique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Retisser du lien social et de </a:t>
            </a:r>
            <a:r>
              <a:rPr lang="fr-BE" sz="2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l'entraide</a:t>
            </a:r>
            <a:endParaRPr lang="fr-FR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3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F4C03B-169B-4E67-966A-EFB231925C2C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alphaModFix amt="8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2" name="Titre 3">
            <a:extLst>
              <a:ext uri="{FF2B5EF4-FFF2-40B4-BE49-F238E27FC236}">
                <a16:creationId xmlns:a16="http://schemas.microsoft.com/office/drawing/2014/main" id="{010C57B7-4866-4DCF-8A8B-AD163AE19C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alpha val="60000"/>
            </a:schemeClr>
          </a:solidFill>
          <a:ln w="38100" cap="sq">
            <a:noFill/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fr-BE" b="1" dirty="0"/>
              <a:t>Merci !</a:t>
            </a:r>
          </a:p>
        </p:txBody>
      </p:sp>
      <p:sp>
        <p:nvSpPr>
          <p:cNvPr id="13" name="Content Placeholder 1029">
            <a:extLst>
              <a:ext uri="{FF2B5EF4-FFF2-40B4-BE49-F238E27FC236}">
                <a16:creationId xmlns:a16="http://schemas.microsoft.com/office/drawing/2014/main" id="{7D94CC61-2AAD-412F-9056-869CA9180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Université de Paix </a:t>
            </a:r>
            <a:r>
              <a:rPr lang="fr-BE" sz="2400" dirty="0" err="1">
                <a:solidFill>
                  <a:schemeClr val="bg1"/>
                </a:solidFill>
              </a:rPr>
              <a:t>asbl</a:t>
            </a:r>
            <a:endParaRPr lang="fr-BE" sz="2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Universitedepaix.org</a:t>
            </a:r>
          </a:p>
        </p:txBody>
      </p:sp>
    </p:spTree>
    <p:extLst>
      <p:ext uri="{BB962C8B-B14F-4D97-AF65-F5344CB8AC3E}">
        <p14:creationId xmlns:p14="http://schemas.microsoft.com/office/powerpoint/2010/main" val="361366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25C5935-1010-4F52-82D5-2B2FFF0FC01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800" dirty="0"/>
              <a:t>Plan</a:t>
            </a:r>
            <a:endParaRPr lang="fr-FR" sz="3800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40000"/>
            </a:schemeClr>
          </a:solidFill>
        </p:spPr>
        <p:txBody>
          <a:bodyPr anchor="ctr">
            <a:normAutofit lnSpcReduction="10000"/>
          </a:bodyPr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fr-FR" sz="2400" dirty="0"/>
              <a:t>Un contexte social clivant et empli de doute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fr-FR" sz="2400" dirty="0"/>
              <a:t>Comment adapter sa posture ? Une approche relationnelle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fr-FR" sz="2400" dirty="0"/>
              <a:t>Prolongement : des pistes structurelles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fr-FR" sz="2400" dirty="0"/>
          </a:p>
          <a:p>
            <a:pPr marL="228600" lvl="1" indent="0">
              <a:lnSpc>
                <a:spcPct val="90000"/>
              </a:lnSpc>
              <a:buNone/>
            </a:pP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Quelle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posture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 aborder en tant que </a:t>
            </a:r>
            <a:r>
              <a:rPr lang="fr-FR" sz="1500" i="1" dirty="0" err="1">
                <a:solidFill>
                  <a:schemeClr val="accent2">
                    <a:lumMod val="75000"/>
                  </a:schemeClr>
                </a:solidFill>
              </a:rPr>
              <a:t>professionnel-le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, dans la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communication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 avec les parents ?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Comment les rejoindre pour nourrir un véritable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partenariat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 dans la relation éducative ? </a:t>
            </a:r>
          </a:p>
          <a:p>
            <a:pPr marL="228600" lvl="1" indent="0">
              <a:lnSpc>
                <a:spcPct val="90000"/>
              </a:lnSpc>
              <a:buNone/>
            </a:pP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Comment les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accompagner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 et leur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donner des clés 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pour leur permettre de vivre des </a:t>
            </a:r>
            <a:r>
              <a:rPr lang="fr-FR" sz="1500" b="1" i="1" dirty="0">
                <a:solidFill>
                  <a:schemeClr val="accent2">
                    <a:lumMod val="75000"/>
                  </a:schemeClr>
                </a:solidFill>
              </a:rPr>
              <a:t>relations de famille qui leur conviennent</a:t>
            </a:r>
            <a:r>
              <a:rPr lang="fr-FR" sz="1500" i="1" dirty="0">
                <a:solidFill>
                  <a:schemeClr val="accent2">
                    <a:lumMod val="75000"/>
                  </a:schemeClr>
                </a:solidFill>
              </a:rPr>
              <a:t> tout en convenant aux enfants ?</a:t>
            </a:r>
            <a:endParaRPr lang="fr-BE" sz="15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B9FA17F3-81E9-4C09-912B-DCFB45C1302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alphaModFix am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</p:spPr>
      </p:pic>
      <p:sp>
        <p:nvSpPr>
          <p:cNvPr id="12" name="Titre 3">
            <a:extLst>
              <a:ext uri="{FF2B5EF4-FFF2-40B4-BE49-F238E27FC236}">
                <a16:creationId xmlns:a16="http://schemas.microsoft.com/office/drawing/2014/main" id="{010C57B7-4866-4DCF-8A8B-AD163AE19C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alpha val="60000"/>
            </a:schemeClr>
          </a:solidFill>
          <a:ln w="38100" cap="sq">
            <a:noFill/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fr-BE" b="1" dirty="0"/>
              <a:t>1. un contexte social clivant &amp; empli de doute</a:t>
            </a:r>
          </a:p>
        </p:txBody>
      </p:sp>
      <p:sp>
        <p:nvSpPr>
          <p:cNvPr id="13" name="Content Placeholder 1029">
            <a:extLst>
              <a:ext uri="{FF2B5EF4-FFF2-40B4-BE49-F238E27FC236}">
                <a16:creationId xmlns:a16="http://schemas.microsoft.com/office/drawing/2014/main" id="{7D94CC61-2AAD-412F-9056-869CA9180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Université de Paix </a:t>
            </a:r>
            <a:r>
              <a:rPr lang="fr-BE" sz="2400" dirty="0" err="1">
                <a:solidFill>
                  <a:schemeClr val="bg1"/>
                </a:solidFill>
              </a:rPr>
              <a:t>asbl</a:t>
            </a:r>
            <a:endParaRPr lang="fr-BE" sz="2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Universitedepaix.org</a:t>
            </a:r>
          </a:p>
        </p:txBody>
      </p:sp>
    </p:spTree>
    <p:extLst>
      <p:ext uri="{BB962C8B-B14F-4D97-AF65-F5344CB8AC3E}">
        <p14:creationId xmlns:p14="http://schemas.microsoft.com/office/powerpoint/2010/main" val="61914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E051E-649A-1D6B-3D16-4216CCAFC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BD063F1-F442-4835-0662-7BD5FDBB18C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6DD0FBAB-7226-8E57-6F81-296D11795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altLang="fr-FR" dirty="0"/>
              <a:t>morcellement social, climat de compétition et de jugement</a:t>
            </a:r>
            <a:endParaRPr lang="fr-BE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0A31EC75-FA9E-4A50-D590-3AB6C295F3CF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fr-FR" sz="2400" dirty="0"/>
              <a:t>Individualisation / morcellement social : </a:t>
            </a:r>
            <a:r>
              <a:rPr lang="fr-FR" altLang="fr-FR" sz="2400" b="1" dirty="0">
                <a:solidFill>
                  <a:schemeClr val="accent1"/>
                </a:solidFill>
              </a:rPr>
              <a:t>esseulement</a:t>
            </a:r>
            <a:r>
              <a:rPr lang="fr-FR" altLang="fr-FR" sz="2400" dirty="0"/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fr-FR" sz="2400" b="1" dirty="0">
                <a:solidFill>
                  <a:schemeClr val="accent1"/>
                </a:solidFill>
              </a:rPr>
              <a:t>Compétition</a:t>
            </a:r>
            <a:r>
              <a:rPr lang="fr-FR" altLang="fr-FR" sz="2400" dirty="0"/>
              <a:t> et omniprésence du </a:t>
            </a:r>
            <a:r>
              <a:rPr lang="fr-FR" altLang="fr-FR" sz="2400" b="1" dirty="0">
                <a:solidFill>
                  <a:schemeClr val="accent1"/>
                </a:solidFill>
              </a:rPr>
              <a:t>jugement</a:t>
            </a:r>
            <a:r>
              <a:rPr lang="fr-FR" altLang="fr-FR" sz="2400" dirty="0"/>
              <a:t> dans la relation éducative</a:t>
            </a:r>
          </a:p>
          <a:p>
            <a:pPr marL="2286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/>
              <a:t>« Qui sera le meilleur parent ? », de l'allaitement au temps d'écran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Symbol" panose="05050102010706020507" pitchFamily="18" charset="2"/>
              <a:buChar char="Þ"/>
            </a:pPr>
            <a:r>
              <a:rPr lang="fr-FR" altLang="fr-FR" sz="2200" dirty="0"/>
              <a:t> </a:t>
            </a:r>
            <a:r>
              <a:rPr lang="fr-FR" altLang="fr-FR" sz="2000" dirty="0"/>
              <a:t>Discours très </a:t>
            </a:r>
            <a:r>
              <a:rPr lang="fr-FR" altLang="fr-FR" sz="2000" b="1" dirty="0">
                <a:solidFill>
                  <a:schemeClr val="accent2">
                    <a:lumMod val="75000"/>
                  </a:schemeClr>
                </a:solidFill>
              </a:rPr>
              <a:t>normatifs</a:t>
            </a:r>
            <a:r>
              <a:rPr lang="fr-FR" altLang="fr-FR" sz="2000" dirty="0"/>
              <a:t>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Symbol" panose="05050102010706020507" pitchFamily="18" charset="2"/>
              <a:buChar char="Þ"/>
            </a:pPr>
            <a:r>
              <a:rPr lang="fr-FR" altLang="fr-FR" sz="2000" dirty="0"/>
              <a:t> Pression qui pèse sur tous les adultes en charge de l'éducation</a:t>
            </a:r>
          </a:p>
          <a:p>
            <a:pPr marL="4572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/>
              <a:t>	Dans les familles, groupes d’amis, mais aussi </a:t>
            </a:r>
            <a:r>
              <a:rPr lang="fr-FR" altLang="fr-FR" sz="2000" dirty="0">
                <a:solidFill>
                  <a:schemeClr val="accent2">
                    <a:lumMod val="75000"/>
                  </a:schemeClr>
                </a:solidFill>
              </a:rPr>
              <a:t>entre collègues </a:t>
            </a:r>
            <a:r>
              <a:rPr lang="fr-FR" altLang="fr-FR" sz="2000" dirty="0"/>
              <a:t>	Mamans influenceuses avec vie parfaite </a:t>
            </a:r>
          </a:p>
          <a:p>
            <a:pPr marL="4572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/>
              <a:t>	Société de la </a:t>
            </a:r>
            <a:r>
              <a:rPr lang="fr-FR" altLang="fr-FR" sz="2000" b="1" dirty="0">
                <a:solidFill>
                  <a:schemeClr val="accent2">
                    <a:lumMod val="75000"/>
                  </a:schemeClr>
                </a:solidFill>
              </a:rPr>
              <a:t>comparaison</a:t>
            </a:r>
            <a:r>
              <a:rPr lang="fr-FR" altLang="fr-FR" sz="2000" dirty="0"/>
              <a:t> (// ce que vivent les ados) </a:t>
            </a:r>
          </a:p>
          <a:p>
            <a:pPr marL="4572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>
                <a:solidFill>
                  <a:schemeClr val="accent2">
                    <a:lumMod val="75000"/>
                  </a:schemeClr>
                </a:solidFill>
              </a:rPr>
              <a:t>	=&gt; impact sur confiance en soi</a:t>
            </a:r>
          </a:p>
        </p:txBody>
      </p:sp>
      <p:sp>
        <p:nvSpPr>
          <p:cNvPr id="2" name="Flèche : haut 1">
            <a:extLst>
              <a:ext uri="{FF2B5EF4-FFF2-40B4-BE49-F238E27FC236}">
                <a16:creationId xmlns:a16="http://schemas.microsoft.com/office/drawing/2014/main" id="{D4AAC221-06C6-ABE7-5799-76237146E4ED}"/>
              </a:ext>
            </a:extLst>
          </p:cNvPr>
          <p:cNvSpPr/>
          <p:nvPr/>
        </p:nvSpPr>
        <p:spPr>
          <a:xfrm>
            <a:off x="9328409" y="2726216"/>
            <a:ext cx="214604" cy="33590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61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62C8B8C-FDBD-422D-977F-D071E4D0B3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7D101F5E-C4DE-4865-BAFC-284179A4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altLang="fr-FR" dirty="0"/>
              <a:t>Un contexte informationnel empreint de doute </a:t>
            </a:r>
            <a:endParaRPr lang="fr-BE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529A13BE-C3CB-4818-A56D-8CAF6771CA0E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fr-FR" sz="2400" b="1" dirty="0">
                <a:solidFill>
                  <a:schemeClr val="accent1"/>
                </a:solidFill>
              </a:rPr>
              <a:t>Crise de confiance </a:t>
            </a:r>
            <a:r>
              <a:rPr lang="fr-FR" altLang="fr-FR" sz="2400" dirty="0"/>
              <a:t>envers les informations « traditionnelles », envers les institutions, envers les « sachants » </a:t>
            </a:r>
          </a:p>
          <a:p>
            <a:pPr marL="2286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/>
              <a:t>	Difficulté à faire le tri, inégalités dans les capacités de 	discernement (non-apprises par l'école)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fr-FR" sz="2400" dirty="0"/>
              <a:t>Surabondance d'informations et de </a:t>
            </a:r>
            <a:r>
              <a:rPr lang="fr-FR" altLang="fr-FR" sz="2400" b="1" dirty="0" err="1">
                <a:solidFill>
                  <a:schemeClr val="accent1"/>
                </a:solidFill>
              </a:rPr>
              <a:t>malinformation</a:t>
            </a:r>
            <a:endParaRPr lang="fr-FR" altLang="fr-FR" sz="2400" b="1" dirty="0">
              <a:solidFill>
                <a:schemeClr val="accent1"/>
              </a:solidFill>
            </a:endParaRPr>
          </a:p>
          <a:p>
            <a:pPr marL="2286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fr-FR" altLang="fr-FR" sz="2000" dirty="0"/>
              <a:t>	Ex. groupes sur réseaux sociaux, fake news, forums où chaque 	personne a son avis + jugements à l'emporte pièce</a:t>
            </a:r>
          </a:p>
        </p:txBody>
      </p:sp>
    </p:spTree>
    <p:extLst>
      <p:ext uri="{BB962C8B-B14F-4D97-AF65-F5344CB8AC3E}">
        <p14:creationId xmlns:p14="http://schemas.microsoft.com/office/powerpoint/2010/main" val="12450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B9FA17F3-81E9-4C09-912B-DCFB45C1302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alphaModFix am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</p:spPr>
      </p:pic>
      <p:sp>
        <p:nvSpPr>
          <p:cNvPr id="12" name="Titre 3">
            <a:extLst>
              <a:ext uri="{FF2B5EF4-FFF2-40B4-BE49-F238E27FC236}">
                <a16:creationId xmlns:a16="http://schemas.microsoft.com/office/drawing/2014/main" id="{010C57B7-4866-4DCF-8A8B-AD163AE19C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alpha val="60000"/>
            </a:schemeClr>
          </a:solidFill>
          <a:ln w="38100" cap="sq">
            <a:noFill/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fr-BE" b="1" dirty="0"/>
              <a:t>2. Comment adapter sa posture ? Une approche relationnelle</a:t>
            </a:r>
          </a:p>
        </p:txBody>
      </p:sp>
      <p:sp>
        <p:nvSpPr>
          <p:cNvPr id="13" name="Content Placeholder 1029">
            <a:extLst>
              <a:ext uri="{FF2B5EF4-FFF2-40B4-BE49-F238E27FC236}">
                <a16:creationId xmlns:a16="http://schemas.microsoft.com/office/drawing/2014/main" id="{7D94CC61-2AAD-412F-9056-869CA9180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tx1">
              <a:alpha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Université de Paix </a:t>
            </a:r>
            <a:r>
              <a:rPr lang="fr-BE" sz="2400" dirty="0" err="1">
                <a:solidFill>
                  <a:schemeClr val="bg1"/>
                </a:solidFill>
              </a:rPr>
              <a:t>asbl</a:t>
            </a:r>
            <a:endParaRPr lang="fr-BE" sz="24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fr-BE" sz="2400" dirty="0">
                <a:solidFill>
                  <a:schemeClr val="bg1"/>
                </a:solidFill>
              </a:rPr>
              <a:t>Universitedepaix.org</a:t>
            </a:r>
          </a:p>
        </p:txBody>
      </p:sp>
    </p:spTree>
    <p:extLst>
      <p:ext uri="{BB962C8B-B14F-4D97-AF65-F5344CB8AC3E}">
        <p14:creationId xmlns:p14="http://schemas.microsoft.com/office/powerpoint/2010/main" val="304161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17B49-78FC-5987-971B-67B2A7C9A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509EB77-9B40-CBCC-1530-C05CB72F9C2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9DF5F67B-E066-5352-DFDB-DEA10F9C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BE" dirty="0"/>
              <a:t>Rejoindre l'autre dans ses difficultés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874973F7-1C61-603E-CA59-E2C0061BDE27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Nous vivons toutes et tous les pressions – Déculpabiliser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Emotions, besoins et préoccupations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ccueil de l'anxiété/de l'impuissance, du sentiment d'être </a:t>
            </a:r>
            <a:r>
              <a:rPr lang="fr-BE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dépassé-e</a:t>
            </a:r>
            <a:r>
              <a:rPr lang="fr-BE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24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 </a:t>
            </a:r>
            <a:r>
              <a:rPr lang="fr-BE" sz="2400" kern="100" dirty="0">
                <a:solidFill>
                  <a:schemeClr val="accent2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la reformulation (ou écoute active / empathique)</a:t>
            </a:r>
          </a:p>
          <a:p>
            <a:pPr marL="4572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2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Mise en pratique : partage d’une difficulté éducative en tant que parent puis reformulation/écoute active/empathie</a:t>
            </a:r>
          </a:p>
        </p:txBody>
      </p:sp>
    </p:spTree>
    <p:extLst>
      <p:ext uri="{BB962C8B-B14F-4D97-AF65-F5344CB8AC3E}">
        <p14:creationId xmlns:p14="http://schemas.microsoft.com/office/powerpoint/2010/main" val="216049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6D784-446D-7B8B-BFB3-35D061EA2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0F8420B-AB78-86D1-B452-BE65B6FC9D9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296B0C09-AE3C-A1B4-426A-64282C2FA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BE" dirty="0"/>
              <a:t>Valoriser les bonnes pratiques, nourrir la confiance en soi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7DE2823-0075-3FD2-E612-2DFD405C6CFF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b="1" kern="100" dirty="0">
                <a:solidFill>
                  <a:schemeClr val="accent2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 : feedback positif</a:t>
            </a:r>
          </a:p>
          <a:p>
            <a:pPr marL="4572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78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Mise en pratique : partage d’une situation que vous avez bien gérée et l’autre vous reflète une qualité</a:t>
            </a:r>
            <a:endParaRPr lang="fr-BE" sz="6200" kern="100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changement, petits pas par petits pas : offrir des opportunités de réussite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 pas s'oublier soi-même en tant qu'</a:t>
            </a:r>
            <a:r>
              <a:rPr lang="fr-BE" sz="9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intervenant-e</a:t>
            </a:r>
            <a:endParaRPr lang="fr-BE" sz="9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0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F5DD5-2D32-1C53-A50E-E8A7423BA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D120055-F266-2347-3FBA-7B5F52885B3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9" b="92344" l="9652" r="89557">
                        <a14:foregroundMark x1="33228" y1="33812" x2="33228" y2="33812"/>
                        <a14:foregroundMark x1="49842" y1="18979" x2="49842" y2="18979"/>
                        <a14:foregroundMark x1="65190" y1="41467" x2="65190" y2="41467"/>
                        <a14:foregroundMark x1="50949" y1="4785" x2="50949" y2="4785"/>
                        <a14:foregroundMark x1="48576" y1="4147" x2="48576" y2="4147"/>
                        <a14:foregroundMark x1="48418" y1="478" x2="48418" y2="478"/>
                        <a14:foregroundMark x1="72468" y1="63317" x2="72468" y2="63317"/>
                        <a14:foregroundMark x1="48892" y1="92344" x2="48892" y2="923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655" y="0"/>
            <a:ext cx="6912689" cy="6858000"/>
          </a:xfrm>
          <a:prstGeom prst="rect">
            <a:avLst/>
          </a:prstGeom>
          <a:noFill/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FD14BDFA-56D0-0727-7209-EE0A7F2B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fr-BE" dirty="0"/>
              <a:t>Nettoyer ses jugements et clarifier les situations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99923DA0-21E8-B7DC-B35E-C1F72D6FBD1B}"/>
              </a:ext>
            </a:extLst>
          </p:cNvPr>
          <p:cNvSpPr txBox="1">
            <a:spLocks/>
          </p:cNvSpPr>
          <p:nvPr/>
        </p:nvSpPr>
        <p:spPr>
          <a:xfrm>
            <a:off x="2231135" y="2638043"/>
            <a:ext cx="7729728" cy="3101983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kern="100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étiquettes ont une dimension autoréalisatrice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b="1" kern="100" dirty="0">
                <a:solidFill>
                  <a:schemeClr val="accent2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 : nourrir la contre-étiquette</a:t>
            </a:r>
          </a:p>
          <a:p>
            <a:pPr marL="4572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78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Mise en pratique : partage d’une situation que vous avez bien gérée et l’autre vous reflète une qualité</a:t>
            </a:r>
            <a:endParaRPr lang="fr-BE" sz="6200" kern="100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9600" b="1" kern="100" dirty="0">
                <a:solidFill>
                  <a:schemeClr val="accent2">
                    <a:lumMod val="7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 : revenir aux faits</a:t>
            </a:r>
          </a:p>
          <a:p>
            <a:pPr marL="457200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78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Mise en pratique : « bordélique », « irresponsable », « manque d’hygiène », « toujours en retard », « souvent tête-en-l’air », « mauvais parent »…</a:t>
            </a:r>
            <a:endParaRPr lang="fr-BE" sz="6200" kern="100" dirty="0">
              <a:solidFill>
                <a:schemeClr val="bg1">
                  <a:lumMod val="50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275131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70DD04913EA4985EB1BD42D4CD1E0" ma:contentTypeVersion="15" ma:contentTypeDescription="Crée un document." ma:contentTypeScope="" ma:versionID="e2443b8737364c02e8bef2204a5993c0">
  <xsd:schema xmlns:xsd="http://www.w3.org/2001/XMLSchema" xmlns:xs="http://www.w3.org/2001/XMLSchema" xmlns:p="http://schemas.microsoft.com/office/2006/metadata/properties" xmlns:ns2="c34228d5-9033-493c-9ba9-4bfbb480159d" xmlns:ns3="4e3047f7-08b3-4f6b-a2d9-837b834a67ff" targetNamespace="http://schemas.microsoft.com/office/2006/metadata/properties" ma:root="true" ma:fieldsID="460e57a338ac2dbc37f9438c98125cd7" ns2:_="" ns3:_="">
    <xsd:import namespace="c34228d5-9033-493c-9ba9-4bfbb480159d"/>
    <xsd:import namespace="4e3047f7-08b3-4f6b-a2d9-837b834a67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228d5-9033-493c-9ba9-4bfbb4801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42ee35cb-bfd2-4d50-b5c2-fe11d5a47d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047f7-08b3-4f6b-a2d9-837b834a67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dbf75c-a931-43bb-b3f1-7ee8189e25ce}" ma:internalName="TaxCatchAll" ma:showField="CatchAllData" ma:web="4e3047f7-08b3-4f6b-a2d9-837b834a67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e3047f7-08b3-4f6b-a2d9-837b834a67ff" xsi:nil="true"/>
    <lcf76f155ced4ddcb4097134ff3c332f xmlns="c34228d5-9033-493c-9ba9-4bfbb48015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079E7B8-6464-4FFB-A556-BD475A52F793}"/>
</file>

<file path=customXml/itemProps2.xml><?xml version="1.0" encoding="utf-8"?>
<ds:datastoreItem xmlns:ds="http://schemas.openxmlformats.org/officeDocument/2006/customXml" ds:itemID="{BC8E9FA5-EAD3-4255-B087-DB8D00FC2206}"/>
</file>

<file path=customXml/itemProps3.xml><?xml version="1.0" encoding="utf-8"?>
<ds:datastoreItem xmlns:ds="http://schemas.openxmlformats.org/officeDocument/2006/customXml" ds:itemID="{C8EE8C75-09DE-4E11-A0DD-E1D6537E54B9}"/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0</TotalTime>
  <Words>827</Words>
  <Application>Microsoft Office PowerPoint</Application>
  <PresentationFormat>Grand écran</PresentationFormat>
  <Paragraphs>95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Aptos</vt:lpstr>
      <vt:lpstr>Arial</vt:lpstr>
      <vt:lpstr>Calibri</vt:lpstr>
      <vt:lpstr>Gill Sans MT</vt:lpstr>
      <vt:lpstr>Symbol</vt:lpstr>
      <vt:lpstr>Colis</vt:lpstr>
      <vt:lpstr>Crise de confiance et mal-information : comment aider les parents à faire le tri ?</vt:lpstr>
      <vt:lpstr>Plan</vt:lpstr>
      <vt:lpstr>1. un contexte social clivant &amp; empli de doute</vt:lpstr>
      <vt:lpstr>morcellement social, climat de compétition et de jugement</vt:lpstr>
      <vt:lpstr>Un contexte informationnel empreint de doute </vt:lpstr>
      <vt:lpstr>2. Comment adapter sa posture ? Une approche relationnelle</vt:lpstr>
      <vt:lpstr>Rejoindre l'autre dans ses difficultés</vt:lpstr>
      <vt:lpstr>Valoriser les bonnes pratiques, nourrir la confiance en soi</vt:lpstr>
      <vt:lpstr>Nettoyer ses jugements et clarifier les situations</vt:lpstr>
      <vt:lpstr>Outil : sauver ?</vt:lpstr>
      <vt:lpstr>Difficultés et diversité des perspectives et des vécus vs normes</vt:lpstr>
      <vt:lpstr>Accompagner plutôt que diriger</vt:lpstr>
      <vt:lpstr>Outil : une grille de conscience (appliquée au temps d’écran)</vt:lpstr>
      <vt:lpstr>Faire face aux frustrations</vt:lpstr>
      <vt:lpstr>3. Prolongements : des pistes structurelles</vt:lpstr>
      <vt:lpstr>Aspects multifactoriels de la problématique</vt:lpstr>
      <vt:lpstr>Remettre le bien-être au centre</vt:lpstr>
      <vt:lpstr>Littératie en santé, littératie médiatique et littératie relationnelle</vt:lpstr>
      <vt:lpstr>Merci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 Fake news » quels enjeux pour les professionnels de l’information et de la documentation ?</dc:title>
  <dc:creator>j.lecomte</dc:creator>
  <cp:lastModifiedBy>Julien Lecomte</cp:lastModifiedBy>
  <cp:revision>194</cp:revision>
  <dcterms:created xsi:type="dcterms:W3CDTF">2019-03-08T11:14:37Z</dcterms:created>
  <dcterms:modified xsi:type="dcterms:W3CDTF">2025-03-25T09:53:42Z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0x01010007D70DD04913EA4985EB1BD42D4CD1E0</vt:lpwstr>
  </property>
</Properties>
</file>