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omments/comment1.xml" ContentType="application/vnd.openxmlformats-officedocument.presentationml.comment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2" r:id="rId3"/>
    <p:sldId id="263" r:id="rId4"/>
    <p:sldId id="264" r:id="rId5"/>
    <p:sldId id="259" r:id="rId6"/>
    <p:sldId id="260" r:id="rId7"/>
    <p:sldId id="261" r:id="rId8"/>
    <p:sldId id="265" r:id="rId9"/>
    <p:sldId id="266" r:id="rId10"/>
    <p:sldId id="267" r:id="rId11"/>
    <p:sldId id="268" r:id="rId12"/>
    <p:sldId id="269" r:id="rId13"/>
    <p:sldId id="270" r:id="rId14"/>
    <p:sldId id="271" r:id="rId15"/>
    <p:sldId id="272" r:id="rId16"/>
    <p:sldId id="273" r:id="rId17"/>
    <p:sldId id="274" r:id="rId18"/>
    <p:sldId id="275" r:id="rId19"/>
    <p:sldId id="276" r:id="rId20"/>
    <p:sldId id="277" r:id="rId21"/>
    <p:sldId id="278" r:id="rId22"/>
    <p:sldId id="258" r:id="rId23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nne Soyez" initials="AS" lastIdx="1" clrIdx="0">
    <p:extLst>
      <p:ext uri="{19B8F6BF-5375-455C-9EA6-DF929625EA0E}">
        <p15:presenceInfo xmlns:p15="http://schemas.microsoft.com/office/powerpoint/2012/main" userId="Anne Soyez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0BDC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88" d="100"/>
          <a:sy n="88" d="100"/>
        </p:scale>
        <p:origin x="451" y="5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commentAuthors" Target="commentAuthor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3-01-30T10:12:00.555" idx="1">
    <p:pos x="10" y="10"/>
    <p:text/>
    <p:extLst>
      <p:ext uri="{C676402C-5697-4E1C-873F-D02D1690AC5C}">
        <p15:threadingInfo xmlns:p15="http://schemas.microsoft.com/office/powerpoint/2012/main" timeZoneBias="-60"/>
      </p:ext>
    </p:extLst>
  </p:cm>
</p:cmLst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524000" y="1856791"/>
            <a:ext cx="9144000" cy="1653171"/>
          </a:xfrm>
        </p:spPr>
        <p:txBody>
          <a:bodyPr anchor="b">
            <a:normAutofit/>
          </a:bodyPr>
          <a:lstStyle>
            <a:lvl1pPr algn="ctr">
              <a:defRPr sz="4000" b="1" cap="small" baseline="0">
                <a:solidFill>
                  <a:srgbClr val="80BDCF"/>
                </a:solidFill>
              </a:defRPr>
            </a:lvl1pPr>
          </a:lstStyle>
          <a:p>
            <a:r>
              <a:rPr lang="fr-FR" dirty="0" smtClean="0"/>
              <a:t>Modifiez le style du titre</a:t>
            </a:r>
            <a:endParaRPr lang="fr-BE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 smtClean="0"/>
              <a:t>Modifier le style des sous-titres du masque</a:t>
            </a:r>
            <a:endParaRPr lang="fr-B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6E576F-D2C5-4081-AD2B-CC4B62D0EFC0}" type="datetimeFigureOut">
              <a:rPr lang="fr-BE" smtClean="0"/>
              <a:t>31-01-23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BAC3F1-5F2B-4710-AC29-F251FB4612D5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16669404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041780" y="365125"/>
            <a:ext cx="8312020" cy="1325563"/>
          </a:xfrm>
        </p:spPr>
        <p:txBody>
          <a:bodyPr>
            <a:normAutofit/>
          </a:bodyPr>
          <a:lstStyle>
            <a:lvl1pPr algn="r">
              <a:defRPr sz="4000" b="1" cap="small" baseline="0">
                <a:solidFill>
                  <a:srgbClr val="80BDCF"/>
                </a:solidFill>
              </a:defRPr>
            </a:lvl1pPr>
          </a:lstStyle>
          <a:p>
            <a:r>
              <a:rPr lang="fr-FR" dirty="0" smtClean="0"/>
              <a:t>Modifiez le style du titre</a:t>
            </a:r>
            <a:endParaRPr lang="fr-BE" dirty="0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6E576F-D2C5-4081-AD2B-CC4B62D0EFC0}" type="datetimeFigureOut">
              <a:rPr lang="fr-BE" smtClean="0"/>
              <a:t>31-01-23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BAC3F1-5F2B-4710-AC29-F251FB4612D5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27780066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>
            <a:normAutofit/>
          </a:bodyPr>
          <a:lstStyle>
            <a:lvl1pPr>
              <a:defRPr sz="4000" b="1" cap="small" baseline="0">
                <a:solidFill>
                  <a:srgbClr val="80BDCF"/>
                </a:solidFill>
              </a:defRPr>
            </a:lvl1pPr>
          </a:lstStyle>
          <a:p>
            <a:r>
              <a:rPr lang="fr-FR" dirty="0" smtClean="0"/>
              <a:t>Modifiez le style du titre</a:t>
            </a:r>
            <a:endParaRPr lang="fr-BE" dirty="0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6E576F-D2C5-4081-AD2B-CC4B62D0EFC0}" type="datetimeFigureOut">
              <a:rPr lang="fr-BE" smtClean="0"/>
              <a:t>31-01-23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BAC3F1-5F2B-4710-AC29-F251FB4612D5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32255707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929812" y="365125"/>
            <a:ext cx="8423988" cy="1325563"/>
          </a:xfrm>
        </p:spPr>
        <p:txBody>
          <a:bodyPr>
            <a:normAutofit/>
          </a:bodyPr>
          <a:lstStyle>
            <a:lvl1pPr algn="r">
              <a:defRPr sz="4000" b="1" cap="small" baseline="0">
                <a:solidFill>
                  <a:srgbClr val="80BDCF"/>
                </a:solidFill>
              </a:defRPr>
            </a:lvl1pPr>
          </a:lstStyle>
          <a:p>
            <a:r>
              <a:rPr lang="fr-FR" dirty="0" smtClean="0"/>
              <a:t>Modifiez le style du titre</a:t>
            </a:r>
            <a:endParaRPr lang="fr-BE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838200" y="1940767"/>
            <a:ext cx="10515600" cy="4236196"/>
          </a:xfrm>
        </p:spPr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6E576F-D2C5-4081-AD2B-CC4B62D0EFC0}" type="datetimeFigureOut">
              <a:rPr lang="fr-BE" smtClean="0"/>
              <a:t>31-01-23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BAC3F1-5F2B-4710-AC29-F251FB4612D5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34251006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>
            <a:normAutofit/>
          </a:bodyPr>
          <a:lstStyle>
            <a:lvl1pPr>
              <a:defRPr sz="4000" b="1" cap="small" baseline="0">
                <a:solidFill>
                  <a:srgbClr val="80BDCF"/>
                </a:solidFill>
              </a:defRPr>
            </a:lvl1pPr>
          </a:lstStyle>
          <a:p>
            <a:r>
              <a:rPr lang="fr-FR" dirty="0" smtClean="0"/>
              <a:t>Modifiez le style du titre</a:t>
            </a:r>
            <a:endParaRPr lang="fr-BE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6E576F-D2C5-4081-AD2B-CC4B62D0EFC0}" type="datetimeFigureOut">
              <a:rPr lang="fr-BE" smtClean="0"/>
              <a:t>31-01-23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BAC3F1-5F2B-4710-AC29-F251FB4612D5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12522172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911150" y="365125"/>
            <a:ext cx="8442649" cy="1325563"/>
          </a:xfrm>
        </p:spPr>
        <p:txBody>
          <a:bodyPr>
            <a:normAutofit/>
          </a:bodyPr>
          <a:lstStyle>
            <a:lvl1pPr algn="r">
              <a:defRPr sz="4000" b="1" cap="small" baseline="0">
                <a:solidFill>
                  <a:srgbClr val="80BDCF"/>
                </a:solidFill>
              </a:defRPr>
            </a:lvl1pPr>
          </a:lstStyle>
          <a:p>
            <a:r>
              <a:rPr lang="fr-FR" dirty="0" smtClean="0"/>
              <a:t>Modifiez le style du titre</a:t>
            </a:r>
            <a:endParaRPr lang="fr-BE" dirty="0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6E576F-D2C5-4081-AD2B-CC4B62D0EFC0}" type="datetimeFigureOut">
              <a:rPr lang="fr-BE" smtClean="0"/>
              <a:t>31-01-23</a:t>
            </a:fld>
            <a:endParaRPr lang="fr-BE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BAC3F1-5F2B-4710-AC29-F251FB4612D5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7285858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939142" y="365125"/>
            <a:ext cx="8416245" cy="1325563"/>
          </a:xfrm>
        </p:spPr>
        <p:txBody>
          <a:bodyPr>
            <a:normAutofit/>
          </a:bodyPr>
          <a:lstStyle>
            <a:lvl1pPr algn="r">
              <a:defRPr sz="4000" b="1" cap="small" baseline="0">
                <a:solidFill>
                  <a:srgbClr val="80BDCF"/>
                </a:solidFill>
              </a:defRPr>
            </a:lvl1pPr>
          </a:lstStyle>
          <a:p>
            <a:r>
              <a:rPr lang="fr-FR" dirty="0" smtClean="0"/>
              <a:t>Modifiez le style du titre</a:t>
            </a:r>
            <a:endParaRPr lang="fr-BE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6E576F-D2C5-4081-AD2B-CC4B62D0EFC0}" type="datetimeFigureOut">
              <a:rPr lang="fr-BE" smtClean="0"/>
              <a:t>31-01-23</a:t>
            </a:fld>
            <a:endParaRPr lang="fr-BE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BAC3F1-5F2B-4710-AC29-F251FB4612D5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31174301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 algn="r">
              <a:defRPr sz="4000" b="1" cap="small" baseline="0">
                <a:solidFill>
                  <a:srgbClr val="80BDCF"/>
                </a:solidFill>
              </a:defRPr>
            </a:lvl1pPr>
          </a:lstStyle>
          <a:p>
            <a:r>
              <a:rPr lang="fr-FR" dirty="0" smtClean="0"/>
              <a:t>Modifiez le style du titre</a:t>
            </a:r>
            <a:endParaRPr lang="fr-BE" dirty="0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6E576F-D2C5-4081-AD2B-CC4B62D0EFC0}" type="datetimeFigureOut">
              <a:rPr lang="fr-BE" smtClean="0"/>
              <a:t>31-01-23</a:t>
            </a:fld>
            <a:endParaRPr lang="fr-BE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BAC3F1-5F2B-4710-AC29-F251FB4612D5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33133629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6E576F-D2C5-4081-AD2B-CC4B62D0EFC0}" type="datetimeFigureOut">
              <a:rPr lang="fr-BE" smtClean="0"/>
              <a:t>31-01-23</a:t>
            </a:fld>
            <a:endParaRPr lang="fr-BE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BAC3F1-5F2B-4710-AC29-F251FB4612D5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42244095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6E576F-D2C5-4081-AD2B-CC4B62D0EFC0}" type="datetimeFigureOut">
              <a:rPr lang="fr-BE" smtClean="0"/>
              <a:t>31-01-23</a:t>
            </a:fld>
            <a:endParaRPr lang="fr-BE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BAC3F1-5F2B-4710-AC29-F251FB4612D5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32655197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BE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6E576F-D2C5-4081-AD2B-CC4B62D0EFC0}" type="datetimeFigureOut">
              <a:rPr lang="fr-BE" smtClean="0"/>
              <a:t>31-01-23</a:t>
            </a:fld>
            <a:endParaRPr lang="fr-BE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BAC3F1-5F2B-4710-AC29-F251FB4612D5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5817312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Modifiez le style du titre</a:t>
            </a:r>
            <a:endParaRPr lang="fr-BE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6E576F-D2C5-4081-AD2B-CC4B62D0EFC0}" type="datetimeFigureOut">
              <a:rPr lang="fr-BE" smtClean="0"/>
              <a:t>31-01-23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2BAC3F1-5F2B-4710-AC29-F251FB4612D5}" type="slidenum">
              <a:rPr lang="fr-BE" smtClean="0"/>
              <a:t>‹N°›</a:t>
            </a:fld>
            <a:endParaRPr lang="fr-BE"/>
          </a:p>
        </p:txBody>
      </p:sp>
      <p:pic>
        <p:nvPicPr>
          <p:cNvPr id="7" name="Image 6"/>
          <p:cNvPicPr>
            <a:picLocks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961" y="-45000"/>
            <a:ext cx="12219922" cy="694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44313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gi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3" Type="http://schemas.openxmlformats.org/officeDocument/2006/relationships/image" Target="../media/image27.png"/><Relationship Id="rId7" Type="http://schemas.openxmlformats.org/officeDocument/2006/relationships/image" Target="../media/image31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png"/><Relationship Id="rId5" Type="http://schemas.openxmlformats.org/officeDocument/2006/relationships/image" Target="../media/image29.png"/><Relationship Id="rId4" Type="http://schemas.openxmlformats.org/officeDocument/2006/relationships/image" Target="../media/image28.png"/><Relationship Id="rId9" Type="http://schemas.openxmlformats.org/officeDocument/2006/relationships/comments" Target="../comments/commen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gif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6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10" Type="http://schemas.openxmlformats.org/officeDocument/2006/relationships/image" Target="../media/image12.png"/><Relationship Id="rId4" Type="http://schemas.openxmlformats.org/officeDocument/2006/relationships/image" Target="../media/image6.png"/><Relationship Id="rId9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961" y="-45000"/>
            <a:ext cx="12219922" cy="694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556342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dirty="0" smtClean="0"/>
              <a:t>Questions ? </a:t>
            </a:r>
            <a:endParaRPr lang="fr-BE" dirty="0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49013" y="1835571"/>
            <a:ext cx="7699915" cy="44931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33529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152321" y="155013"/>
            <a:ext cx="3399826" cy="1499616"/>
          </a:xfrm>
        </p:spPr>
        <p:txBody>
          <a:bodyPr>
            <a:normAutofit/>
          </a:bodyPr>
          <a:lstStyle/>
          <a:p>
            <a:r>
              <a:rPr lang="fr-BE" dirty="0" smtClean="0"/>
              <a:t>Les compétences </a:t>
            </a:r>
            <a:br>
              <a:rPr lang="fr-BE" dirty="0" smtClean="0"/>
            </a:br>
            <a:r>
              <a:rPr lang="fr-BE" dirty="0" smtClean="0"/>
              <a:t>Psycho-sociales</a:t>
            </a:r>
            <a:endParaRPr lang="fr-BE" dirty="0"/>
          </a:p>
        </p:txBody>
      </p:sp>
      <p:pic>
        <p:nvPicPr>
          <p:cNvPr id="4" name="Espace réservé du contenu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0174" y="1584960"/>
            <a:ext cx="7034329" cy="4993732"/>
          </a:xfrm>
        </p:spPr>
      </p:pic>
      <p:sp>
        <p:nvSpPr>
          <p:cNvPr id="5" name="ZoneTexte 4"/>
          <p:cNvSpPr txBox="1"/>
          <p:nvPr/>
        </p:nvSpPr>
        <p:spPr>
          <a:xfrm>
            <a:off x="8190638" y="2351315"/>
            <a:ext cx="3361509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dirty="0"/>
              <a:t>" </a:t>
            </a:r>
            <a:r>
              <a:rPr lang="fr-BE" dirty="0" smtClean="0"/>
              <a:t>La </a:t>
            </a:r>
            <a:r>
              <a:rPr lang="fr-BE" dirty="0"/>
              <a:t>capacité d'une personne à faire face efficacement aux exigences et aux défis de la vie quotidienne. C'est la capacité d'une personne à maintenir un état de bien-être psychique et à le démontrer par un comportement adapté et positif lors d'interactions avec les autres, sa culture et son environnement " </a:t>
            </a:r>
            <a:endParaRPr lang="fr-BE" dirty="0" smtClean="0"/>
          </a:p>
          <a:p>
            <a:r>
              <a:rPr lang="fr-BE" dirty="0" smtClean="0"/>
              <a:t>(</a:t>
            </a:r>
            <a:r>
              <a:rPr lang="fr-BE" dirty="0"/>
              <a:t>WHO, 1994).</a:t>
            </a:r>
          </a:p>
        </p:txBody>
      </p:sp>
    </p:spTree>
    <p:extLst>
      <p:ext uri="{BB962C8B-B14F-4D97-AF65-F5344CB8AC3E}">
        <p14:creationId xmlns:p14="http://schemas.microsoft.com/office/powerpoint/2010/main" val="16227994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dirty="0" smtClean="0"/>
              <a:t>Questions ? </a:t>
            </a:r>
            <a:endParaRPr lang="fr-BE" dirty="0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49013" y="1835571"/>
            <a:ext cx="7699915" cy="44931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73691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979924" y="258045"/>
            <a:ext cx="9720072" cy="1499616"/>
          </a:xfrm>
        </p:spPr>
        <p:txBody>
          <a:bodyPr/>
          <a:lstStyle/>
          <a:p>
            <a:r>
              <a:rPr lang="fr-BE" dirty="0" smtClean="0"/>
              <a:t> Liens entre </a:t>
            </a:r>
            <a:r>
              <a:rPr lang="fr-BE" dirty="0" smtClean="0"/>
              <a:t/>
            </a:r>
            <a:br>
              <a:rPr lang="fr-BE" dirty="0" smtClean="0"/>
            </a:br>
            <a:r>
              <a:rPr lang="fr-BE" dirty="0" smtClean="0"/>
              <a:t>les </a:t>
            </a:r>
            <a:r>
              <a:rPr lang="fr-BE" dirty="0" smtClean="0"/>
              <a:t>concepts </a:t>
            </a:r>
            <a:endParaRPr lang="fr-BE" dirty="0"/>
          </a:p>
        </p:txBody>
      </p:sp>
      <p:sp>
        <p:nvSpPr>
          <p:cNvPr id="7" name="Ellipse 6"/>
          <p:cNvSpPr/>
          <p:nvPr/>
        </p:nvSpPr>
        <p:spPr>
          <a:xfrm rot="438266">
            <a:off x="3522086" y="2815018"/>
            <a:ext cx="3529860" cy="2283986"/>
          </a:xfrm>
          <a:prstGeom prst="ellipse">
            <a:avLst/>
          </a:prstGeom>
          <a:solidFill>
            <a:srgbClr val="FFC000">
              <a:alpha val="50000"/>
            </a:srgbClr>
          </a:solidFill>
          <a:ln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 dirty="0" smtClean="0"/>
          </a:p>
          <a:p>
            <a:pPr algn="ctr"/>
            <a:r>
              <a:rPr lang="fr-BE" sz="2200" dirty="0"/>
              <a:t> </a:t>
            </a:r>
            <a:r>
              <a:rPr lang="fr-BE" sz="2200" dirty="0" smtClean="0"/>
              <a:t>    </a:t>
            </a:r>
            <a:r>
              <a:rPr lang="fr-BE" sz="2100" dirty="0" smtClean="0"/>
              <a:t>Santé </a:t>
            </a:r>
          </a:p>
          <a:p>
            <a:pPr algn="ctr"/>
            <a:r>
              <a:rPr lang="fr-BE" sz="2100" dirty="0" smtClean="0"/>
              <a:t>       globale ;  </a:t>
            </a:r>
          </a:p>
          <a:p>
            <a:pPr algn="ctr"/>
            <a:r>
              <a:rPr lang="fr-BE" sz="2100" dirty="0" smtClean="0"/>
              <a:t>                bien-être</a:t>
            </a:r>
          </a:p>
          <a:p>
            <a:pPr algn="ctr"/>
            <a:endParaRPr lang="fr-BE" sz="2100" dirty="0"/>
          </a:p>
          <a:p>
            <a:pPr algn="r"/>
            <a:endParaRPr lang="fr-BE" sz="1400" dirty="0" smtClean="0"/>
          </a:p>
          <a:p>
            <a:pPr algn="r"/>
            <a:r>
              <a:rPr lang="fr-BE" sz="1400" dirty="0" smtClean="0"/>
              <a:t> </a:t>
            </a:r>
            <a:endParaRPr lang="fr-BE" sz="1400" dirty="0"/>
          </a:p>
        </p:txBody>
      </p:sp>
      <p:sp>
        <p:nvSpPr>
          <p:cNvPr id="8" name="Ellipse 7"/>
          <p:cNvSpPr/>
          <p:nvPr/>
        </p:nvSpPr>
        <p:spPr>
          <a:xfrm rot="21155686">
            <a:off x="2262166" y="3394844"/>
            <a:ext cx="3048612" cy="2846750"/>
          </a:xfrm>
          <a:prstGeom prst="ellipse">
            <a:avLst/>
          </a:prstGeom>
          <a:solidFill>
            <a:schemeClr val="accent5">
              <a:alpha val="50000"/>
            </a:schemeClr>
          </a:solidFill>
          <a:ln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fr-BE" dirty="0" smtClean="0"/>
              <a:t>   </a:t>
            </a:r>
          </a:p>
          <a:p>
            <a:pPr algn="r"/>
            <a:endParaRPr lang="fr-BE" sz="2200" dirty="0" smtClean="0"/>
          </a:p>
          <a:p>
            <a:pPr algn="r"/>
            <a:endParaRPr lang="fr-BE" sz="2200" dirty="0"/>
          </a:p>
          <a:p>
            <a:pPr algn="r"/>
            <a:endParaRPr lang="fr-BE" sz="2200" dirty="0"/>
          </a:p>
          <a:p>
            <a:pPr algn="ctr"/>
            <a:r>
              <a:rPr lang="fr-BE" sz="2200" dirty="0" smtClean="0"/>
              <a:t>Facteurs de protection </a:t>
            </a:r>
            <a:endParaRPr lang="fr-BE" sz="2200" dirty="0"/>
          </a:p>
        </p:txBody>
      </p:sp>
      <p:sp>
        <p:nvSpPr>
          <p:cNvPr id="6" name="Ellipse 5"/>
          <p:cNvSpPr/>
          <p:nvPr/>
        </p:nvSpPr>
        <p:spPr>
          <a:xfrm rot="1378517">
            <a:off x="492016" y="2599890"/>
            <a:ext cx="3571884" cy="2548182"/>
          </a:xfrm>
          <a:prstGeom prst="ellipse">
            <a:avLst/>
          </a:prstGeom>
          <a:solidFill>
            <a:srgbClr val="1BE92F">
              <a:alpha val="49804"/>
            </a:srgbClr>
          </a:solidFill>
          <a:ln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BE" sz="2100" dirty="0" smtClean="0"/>
              <a:t>Renforcement</a:t>
            </a:r>
          </a:p>
          <a:p>
            <a:r>
              <a:rPr lang="fr-BE" sz="2100" dirty="0" smtClean="0"/>
              <a:t>des compétences psycho-sociales </a:t>
            </a:r>
            <a:endParaRPr lang="fr-BE" sz="2100" dirty="0"/>
          </a:p>
        </p:txBody>
      </p:sp>
      <p:sp>
        <p:nvSpPr>
          <p:cNvPr id="5" name="Ellipse 4"/>
          <p:cNvSpPr/>
          <p:nvPr/>
        </p:nvSpPr>
        <p:spPr>
          <a:xfrm rot="21216407">
            <a:off x="2278398" y="1489370"/>
            <a:ext cx="3152893" cy="2393837"/>
          </a:xfrm>
          <a:prstGeom prst="ellipse">
            <a:avLst/>
          </a:prstGeom>
          <a:solidFill>
            <a:srgbClr val="F317B4">
              <a:alpha val="49804"/>
            </a:srgbClr>
          </a:solidFill>
          <a:ln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 dirty="0" smtClean="0"/>
          </a:p>
          <a:p>
            <a:pPr algn="ctr"/>
            <a:r>
              <a:rPr lang="fr-BE" sz="2200" dirty="0" smtClean="0"/>
              <a:t>Démarche de promotion de la santé</a:t>
            </a:r>
          </a:p>
          <a:p>
            <a:pPr algn="ctr"/>
            <a:endParaRPr lang="fr-BE" dirty="0"/>
          </a:p>
          <a:p>
            <a:pPr algn="ctr"/>
            <a:endParaRPr lang="fr-BE" dirty="0" smtClean="0"/>
          </a:p>
          <a:p>
            <a:pPr algn="ctr"/>
            <a:r>
              <a:rPr lang="fr-BE" dirty="0" smtClean="0"/>
              <a:t> </a:t>
            </a:r>
            <a:endParaRPr lang="fr-BE" dirty="0"/>
          </a:p>
        </p:txBody>
      </p:sp>
      <p:sp>
        <p:nvSpPr>
          <p:cNvPr id="9" name="Nuage 8"/>
          <p:cNvSpPr/>
          <p:nvPr/>
        </p:nvSpPr>
        <p:spPr>
          <a:xfrm rot="21364709">
            <a:off x="2928174" y="2992039"/>
            <a:ext cx="2006028" cy="1759643"/>
          </a:xfrm>
          <a:prstGeom prst="cloud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BE" sz="2000" b="1" dirty="0" smtClean="0">
                <a:solidFill>
                  <a:schemeClr val="bg1"/>
                </a:solidFill>
              </a:rPr>
              <a:t>Choix favorables à la santé </a:t>
            </a:r>
            <a:endParaRPr lang="fr-BE" sz="20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62088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dirty="0" smtClean="0"/>
              <a:t>Pour rappel … </a:t>
            </a:r>
            <a:endParaRPr lang="fr-BE" dirty="0"/>
          </a:p>
        </p:txBody>
      </p:sp>
      <p:pic>
        <p:nvPicPr>
          <p:cNvPr id="7" name="Imag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7021" y="799347"/>
            <a:ext cx="5524979" cy="4823878"/>
          </a:xfrm>
          <a:prstGeom prst="rect">
            <a:avLst/>
          </a:prstGeom>
        </p:spPr>
      </p:pic>
      <p:pic>
        <p:nvPicPr>
          <p:cNvPr id="4" name="Espace réservé du contenu 3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300461" y="1858409"/>
            <a:ext cx="6657688" cy="4728971"/>
          </a:xfrm>
          <a:prstGeom prst="rect">
            <a:avLst/>
          </a:prstGeom>
        </p:spPr>
      </p:pic>
      <p:sp>
        <p:nvSpPr>
          <p:cNvPr id="8" name="ZoneTexte 7"/>
          <p:cNvSpPr txBox="1"/>
          <p:nvPr/>
        </p:nvSpPr>
        <p:spPr>
          <a:xfrm>
            <a:off x="9645408" y="5549973"/>
            <a:ext cx="254659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sz="1000" dirty="0" smtClean="0"/>
              <a:t>Source: la charte d'Ottawa pour la promotion de la santé, OMS, Santé et bien être social Canada, Association canadienne de santé publique, Ontario, Novembre 1986</a:t>
            </a:r>
            <a:endParaRPr lang="fr-BE" sz="1000" dirty="0"/>
          </a:p>
        </p:txBody>
      </p:sp>
    </p:spTree>
    <p:extLst>
      <p:ext uri="{BB962C8B-B14F-4D97-AF65-F5344CB8AC3E}">
        <p14:creationId xmlns:p14="http://schemas.microsoft.com/office/powerpoint/2010/main" val="10515135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dirty="0" smtClean="0"/>
              <a:t>Et dans ma pratique professionnelle ?</a:t>
            </a:r>
            <a:endParaRPr lang="fr-BE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43697" y="2285999"/>
            <a:ext cx="11434119" cy="4180703"/>
          </a:xfrm>
        </p:spPr>
        <p:txBody>
          <a:bodyPr>
            <a:normAutofit/>
          </a:bodyPr>
          <a:lstStyle/>
          <a:p>
            <a:r>
              <a:rPr lang="fr-BE" sz="3200" dirty="0" smtClean="0"/>
              <a:t>Consignes : En sous-groupes, réfléchir et inscrire sur un post-it (1 par idée ) </a:t>
            </a:r>
          </a:p>
          <a:p>
            <a:endParaRPr lang="fr-BE" dirty="0" smtClean="0"/>
          </a:p>
          <a:p>
            <a:pPr marL="342900" lvl="0" indent="-342900">
              <a:lnSpc>
                <a:spcPct val="107000"/>
              </a:lnSpc>
              <a:spcBef>
                <a:spcPts val="300"/>
              </a:spcBef>
              <a:spcAft>
                <a:spcPts val="300"/>
              </a:spcAft>
              <a:buFont typeface="Symbol" panose="05050102010706020507" pitchFamily="18" charset="2"/>
              <a:buBlip>
                <a:blip r:embed="rId2"/>
              </a:buBlip>
            </a:pPr>
            <a:r>
              <a:rPr lang="fr-FR" sz="2000" dirty="0" smtClean="0"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Que faites-vous déjà? </a:t>
            </a:r>
            <a:endParaRPr lang="fr-BE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lvl="0" indent="0">
              <a:lnSpc>
                <a:spcPct val="107000"/>
              </a:lnSpc>
              <a:spcBef>
                <a:spcPts val="300"/>
              </a:spcBef>
              <a:spcAft>
                <a:spcPts val="300"/>
              </a:spcAft>
              <a:buNone/>
            </a:pPr>
            <a:r>
              <a:rPr lang="fr-FR" sz="2000" dirty="0"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fr-FR" sz="2000" dirty="0" smtClean="0"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quels liens avec les axes de la charte ? </a:t>
            </a:r>
            <a:endParaRPr lang="fr-BE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lvl="0" indent="0">
              <a:lnSpc>
                <a:spcPct val="107000"/>
              </a:lnSpc>
              <a:spcBef>
                <a:spcPts val="300"/>
              </a:spcBef>
              <a:spcAft>
                <a:spcPts val="300"/>
              </a:spcAft>
              <a:buNone/>
            </a:pPr>
            <a:r>
              <a:rPr lang="fr-FR" sz="2000" dirty="0"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fr-FR" sz="2000" dirty="0" smtClean="0"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quelles compétences psycho-sociales</a:t>
            </a:r>
            <a:r>
              <a:rPr lang="fr-FR" sz="2000" dirty="0"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fr-FR" sz="2000" dirty="0" smtClean="0"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sont développées ?</a:t>
            </a:r>
            <a:endParaRPr lang="fr-BE" sz="20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>
              <a:lnSpc>
                <a:spcPct val="107000"/>
              </a:lnSpc>
              <a:spcBef>
                <a:spcPts val="300"/>
              </a:spcBef>
              <a:spcAft>
                <a:spcPts val="300"/>
              </a:spcAft>
              <a:buNone/>
            </a:pPr>
            <a:r>
              <a:rPr lang="fr-BE" sz="200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fr-BE" sz="2000" dirty="0" smtClean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 </a:t>
            </a:r>
            <a:r>
              <a:rPr lang="fr-FR" sz="2000" dirty="0"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quel </a:t>
            </a:r>
            <a:r>
              <a:rPr lang="fr-FR" sz="2000" dirty="0" smtClean="0"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intérêt pour </a:t>
            </a:r>
            <a:r>
              <a:rPr lang="fr-FR" sz="2000" dirty="0"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le public ? </a:t>
            </a:r>
            <a:endParaRPr lang="fr-FR" sz="2000" dirty="0" smtClean="0">
              <a:latin typeface="Century Gothic" panose="020B0502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>
              <a:lnSpc>
                <a:spcPct val="107000"/>
              </a:lnSpc>
              <a:spcBef>
                <a:spcPts val="300"/>
              </a:spcBef>
              <a:spcAft>
                <a:spcPts val="300"/>
              </a:spcAft>
              <a:buNone/>
            </a:pPr>
            <a:endParaRPr lang="fr-FR" sz="2400" dirty="0" smtClean="0">
              <a:latin typeface="Century Gothic" panose="020B0502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fr-FR" sz="3200" dirty="0"/>
              <a:t>Pour aller plus loin (discussion collective)</a:t>
            </a:r>
          </a:p>
          <a:p>
            <a:pPr marL="0" lvl="0" indent="0">
              <a:lnSpc>
                <a:spcPct val="107000"/>
              </a:lnSpc>
              <a:spcBef>
                <a:spcPts val="300"/>
              </a:spcBef>
              <a:spcAft>
                <a:spcPts val="300"/>
              </a:spcAft>
              <a:buNone/>
            </a:pPr>
            <a:endParaRPr lang="fr-FR" sz="2400" dirty="0">
              <a:latin typeface="Century Gothic" panose="020B0502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>
              <a:lnSpc>
                <a:spcPct val="107000"/>
              </a:lnSpc>
              <a:spcBef>
                <a:spcPts val="300"/>
              </a:spcBef>
              <a:spcAft>
                <a:spcPts val="300"/>
              </a:spcAft>
              <a:buNone/>
            </a:pPr>
            <a:endParaRPr lang="fr-FR" sz="2400" dirty="0" smtClean="0">
              <a:latin typeface="Century Gothic" panose="020B0502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>
              <a:lnSpc>
                <a:spcPct val="107000"/>
              </a:lnSpc>
              <a:spcBef>
                <a:spcPts val="300"/>
              </a:spcBef>
              <a:spcAft>
                <a:spcPts val="300"/>
              </a:spcAft>
              <a:buNone/>
            </a:pPr>
            <a:endParaRPr lang="fr-FR" sz="2400" dirty="0">
              <a:latin typeface="Century Gothic" panose="020B0502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>
              <a:lnSpc>
                <a:spcPct val="107000"/>
              </a:lnSpc>
              <a:spcBef>
                <a:spcPts val="300"/>
              </a:spcBef>
              <a:spcAft>
                <a:spcPts val="300"/>
              </a:spcAft>
              <a:buNone/>
            </a:pPr>
            <a:endParaRPr lang="fr-FR" sz="2400" dirty="0" smtClean="0">
              <a:latin typeface="Century Gothic" panose="020B0502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>
              <a:lnSpc>
                <a:spcPct val="107000"/>
              </a:lnSpc>
              <a:spcBef>
                <a:spcPts val="300"/>
              </a:spcBef>
              <a:spcAft>
                <a:spcPts val="300"/>
              </a:spcAft>
              <a:buNone/>
            </a:pPr>
            <a:endParaRPr lang="fr-BE" dirty="0"/>
          </a:p>
        </p:txBody>
      </p:sp>
    </p:spTree>
    <p:extLst>
      <p:ext uri="{BB962C8B-B14F-4D97-AF65-F5344CB8AC3E}">
        <p14:creationId xmlns:p14="http://schemas.microsoft.com/office/powerpoint/2010/main" val="35015865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8786" name="Picture 2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719737" y="1124745"/>
            <a:ext cx="6791325" cy="5381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7" name="Connecteur en arc 6"/>
          <p:cNvCxnSpPr/>
          <p:nvPr/>
        </p:nvCxnSpPr>
        <p:spPr>
          <a:xfrm>
            <a:off x="7248128" y="4293096"/>
            <a:ext cx="648072" cy="432048"/>
          </a:xfrm>
          <a:prstGeom prst="curvedConnector3">
            <a:avLst>
              <a:gd name="adj1" fmla="val 50000"/>
            </a:avLst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ZoneTexte 9"/>
          <p:cNvSpPr txBox="1"/>
          <p:nvPr/>
        </p:nvSpPr>
        <p:spPr>
          <a:xfrm>
            <a:off x="7968208" y="4221088"/>
            <a:ext cx="2376264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BE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itchFamily="34" charset="0"/>
                <a:ea typeface="+mn-ea"/>
                <a:cs typeface="+mn-cs"/>
              </a:rPr>
              <a:t>Inclure la santé dans le projet du milieu d’accueil </a:t>
            </a:r>
          </a:p>
        </p:txBody>
      </p:sp>
      <p:cxnSp>
        <p:nvCxnSpPr>
          <p:cNvPr id="12" name="Connecteur en arc 11"/>
          <p:cNvCxnSpPr/>
          <p:nvPr/>
        </p:nvCxnSpPr>
        <p:spPr>
          <a:xfrm flipV="1">
            <a:off x="7032104" y="1988840"/>
            <a:ext cx="1584176" cy="720080"/>
          </a:xfrm>
          <a:prstGeom prst="curvedConnector3">
            <a:avLst>
              <a:gd name="adj1" fmla="val 50000"/>
            </a:avLst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Connecteur en arc 13"/>
          <p:cNvCxnSpPr/>
          <p:nvPr/>
        </p:nvCxnSpPr>
        <p:spPr>
          <a:xfrm rot="10800000">
            <a:off x="3071664" y="1844824"/>
            <a:ext cx="1872208" cy="216024"/>
          </a:xfrm>
          <a:prstGeom prst="curvedConnector3">
            <a:avLst>
              <a:gd name="adj1" fmla="val 50000"/>
            </a:avLst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Connecteur en arc 15"/>
          <p:cNvCxnSpPr/>
          <p:nvPr/>
        </p:nvCxnSpPr>
        <p:spPr>
          <a:xfrm rot="10800000" flipV="1">
            <a:off x="3719736" y="2924944"/>
            <a:ext cx="1296144" cy="576064"/>
          </a:xfrm>
          <a:prstGeom prst="curvedConnector3">
            <a:avLst>
              <a:gd name="adj1" fmla="val 50000"/>
            </a:avLst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Connecteur en arc 17"/>
          <p:cNvCxnSpPr>
            <a:endCxn id="24" idx="3"/>
          </p:cNvCxnSpPr>
          <p:nvPr/>
        </p:nvCxnSpPr>
        <p:spPr>
          <a:xfrm rot="10800000" flipV="1">
            <a:off x="3361422" y="4221087"/>
            <a:ext cx="1942491" cy="1224137"/>
          </a:xfrm>
          <a:prstGeom prst="curvedConnector3">
            <a:avLst>
              <a:gd name="adj1" fmla="val 50000"/>
            </a:avLst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ZoneTexte 18"/>
          <p:cNvSpPr txBox="1"/>
          <p:nvPr/>
        </p:nvSpPr>
        <p:spPr>
          <a:xfrm>
            <a:off x="1703512" y="3140969"/>
            <a:ext cx="2304256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BE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itchFamily="34" charset="0"/>
                <a:ea typeface="+mn-ea"/>
                <a:cs typeface="+mn-cs"/>
              </a:rPr>
              <a:t>Nommer et indiquer les parties du corps lors du change // Utilisation de couverts adaptés dès le plus jeune âge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BE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itchFamily="34" charset="0"/>
              <a:ea typeface="+mn-ea"/>
              <a:cs typeface="+mn-cs"/>
            </a:endParaRPr>
          </a:p>
        </p:txBody>
      </p:sp>
      <p:sp>
        <p:nvSpPr>
          <p:cNvPr id="21" name="ZoneTexte 20"/>
          <p:cNvSpPr txBox="1"/>
          <p:nvPr/>
        </p:nvSpPr>
        <p:spPr>
          <a:xfrm>
            <a:off x="8616280" y="1772816"/>
            <a:ext cx="1907704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BE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itchFamily="34" charset="0"/>
                <a:ea typeface="+mn-ea"/>
                <a:cs typeface="+mn-cs"/>
              </a:rPr>
              <a:t>Mise à disposition d’eau // Mise à disposition de petits pots / petites toilettes // Aménagement d’espaces lecture/livres/calme </a:t>
            </a:r>
          </a:p>
        </p:txBody>
      </p:sp>
      <p:sp>
        <p:nvSpPr>
          <p:cNvPr id="22" name="ZoneTexte 21"/>
          <p:cNvSpPr txBox="1"/>
          <p:nvPr/>
        </p:nvSpPr>
        <p:spPr>
          <a:xfrm>
            <a:off x="1775520" y="1484785"/>
            <a:ext cx="1872208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BE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itchFamily="34" charset="0"/>
                <a:ea typeface="+mn-ea"/>
                <a:cs typeface="+mn-cs"/>
              </a:rPr>
              <a:t>Participation effective des parents dans l’aménagement de l’espace extérieur</a:t>
            </a:r>
          </a:p>
        </p:txBody>
      </p:sp>
      <p:sp>
        <p:nvSpPr>
          <p:cNvPr id="24" name="ZoneTexte 23"/>
          <p:cNvSpPr txBox="1"/>
          <p:nvPr/>
        </p:nvSpPr>
        <p:spPr>
          <a:xfrm>
            <a:off x="913149" y="4429562"/>
            <a:ext cx="2448272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BE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itchFamily="34" charset="0"/>
                <a:ea typeface="+mn-ea"/>
                <a:cs typeface="+mn-cs"/>
              </a:rPr>
              <a:t>Collaborer avec des institutions pour élaborer une grille d’analyse des temps de midi // Avoir une puéricultrice référente qui a suivi une formation dans un domaine de santé particulier </a:t>
            </a:r>
          </a:p>
        </p:txBody>
      </p:sp>
      <p:sp>
        <p:nvSpPr>
          <p:cNvPr id="15" name="Titre 1"/>
          <p:cNvSpPr txBox="1">
            <a:spLocks/>
          </p:cNvSpPr>
          <p:nvPr/>
        </p:nvSpPr>
        <p:spPr>
          <a:xfrm>
            <a:off x="5303913" y="47198"/>
            <a:ext cx="8423988" cy="132556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 cap="small" baseline="0">
                <a:solidFill>
                  <a:srgbClr val="80BDCF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BE" dirty="0" smtClean="0"/>
              <a:t>Charte d’Ottawa</a:t>
            </a:r>
          </a:p>
          <a:p>
            <a:r>
              <a:rPr lang="fr-BE" dirty="0" smtClean="0"/>
              <a:t>Milieu d’accueil</a:t>
            </a:r>
            <a:endParaRPr lang="fr-BE" dirty="0"/>
          </a:p>
        </p:txBody>
      </p:sp>
    </p:spTree>
    <p:extLst>
      <p:ext uri="{BB962C8B-B14F-4D97-AF65-F5344CB8AC3E}">
        <p14:creationId xmlns:p14="http://schemas.microsoft.com/office/powerpoint/2010/main" val="3829089697"/>
      </p:ext>
    </p:extLst>
  </p:cSld>
  <p:clrMapOvr>
    <a:masterClrMapping/>
  </p:clrMapOvr>
  <p:transition>
    <p:pull dir="ru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space réservé du contenu 3"/>
          <p:cNvPicPr>
            <a:picLocks noGrp="1" noChangeAspect="1"/>
          </p:cNvPicPr>
          <p:nvPr>
            <p:ph idx="1"/>
          </p:nvPr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948089" y="1270495"/>
            <a:ext cx="6369009" cy="4525963"/>
          </a:xfrm>
          <a:prstGeom prst="rect">
            <a:avLst/>
          </a:prstGeom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9719912">
            <a:off x="8913090" y="2056258"/>
            <a:ext cx="920779" cy="448585"/>
          </a:xfrm>
          <a:prstGeom prst="rect">
            <a:avLst/>
          </a:prstGeom>
        </p:spPr>
      </p:pic>
      <p:pic>
        <p:nvPicPr>
          <p:cNvPr id="6" name="Imag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0713191">
            <a:off x="9056827" y="3621688"/>
            <a:ext cx="738193" cy="359632"/>
          </a:xfrm>
          <a:prstGeom prst="rect">
            <a:avLst/>
          </a:prstGeom>
        </p:spPr>
      </p:pic>
      <p:pic>
        <p:nvPicPr>
          <p:cNvPr id="7" name="Imag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968528">
            <a:off x="9097198" y="4698039"/>
            <a:ext cx="912755" cy="444675"/>
          </a:xfrm>
          <a:prstGeom prst="rect">
            <a:avLst/>
          </a:prstGeom>
        </p:spPr>
      </p:pic>
      <p:sp>
        <p:nvSpPr>
          <p:cNvPr id="8" name="ZoneTexte 7"/>
          <p:cNvSpPr txBox="1"/>
          <p:nvPr/>
        </p:nvSpPr>
        <p:spPr>
          <a:xfrm>
            <a:off x="10006148" y="4531150"/>
            <a:ext cx="2037805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FontTx/>
              <a:buChar char="-"/>
            </a:pPr>
            <a:r>
              <a:rPr lang="fr-BE" sz="1400" dirty="0" smtClean="0">
                <a:latin typeface="Century Gothic" panose="020B0502020202020204" pitchFamily="34" charset="0"/>
              </a:rPr>
              <a:t>Activité de lecture interactive </a:t>
            </a:r>
          </a:p>
          <a:p>
            <a:pPr marL="171450" indent="-171450">
              <a:buFontTx/>
              <a:buChar char="-"/>
            </a:pPr>
            <a:r>
              <a:rPr lang="fr-BE" sz="1400" dirty="0" smtClean="0">
                <a:latin typeface="Century Gothic" panose="020B0502020202020204" pitchFamily="34" charset="0"/>
              </a:rPr>
              <a:t>Activité avec des marionnettes</a:t>
            </a:r>
          </a:p>
          <a:p>
            <a:pPr marL="171450" indent="-171450">
              <a:buFontTx/>
              <a:buChar char="-"/>
            </a:pPr>
            <a:r>
              <a:rPr lang="fr-BE" sz="1400" dirty="0" smtClean="0">
                <a:latin typeface="Century Gothic" panose="020B0502020202020204" pitchFamily="34" charset="0"/>
              </a:rPr>
              <a:t>Jeu d’imitation / jeu de rôle </a:t>
            </a:r>
            <a:endParaRPr lang="fr-BE" sz="1400" dirty="0">
              <a:latin typeface="Century Gothic" panose="020B0502020202020204" pitchFamily="34" charset="0"/>
            </a:endParaRPr>
          </a:p>
        </p:txBody>
      </p:sp>
      <p:sp>
        <p:nvSpPr>
          <p:cNvPr id="9" name="ZoneTexte 8"/>
          <p:cNvSpPr txBox="1"/>
          <p:nvPr/>
        </p:nvSpPr>
        <p:spPr>
          <a:xfrm>
            <a:off x="9425923" y="428423"/>
            <a:ext cx="2545734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fr-BE" sz="1400" dirty="0" smtClean="0">
                <a:latin typeface="Century Gothic" panose="020B0502020202020204" pitchFamily="34" charset="0"/>
              </a:rPr>
              <a:t>Inventer la suite d’une histoire</a:t>
            </a:r>
          </a:p>
          <a:p>
            <a:pPr marL="285750" indent="-285750">
              <a:buFontTx/>
              <a:buChar char="-"/>
            </a:pPr>
            <a:r>
              <a:rPr lang="fr-BE" sz="1400" dirty="0" smtClean="0">
                <a:latin typeface="Century Gothic" panose="020B0502020202020204" pitchFamily="34" charset="0"/>
              </a:rPr>
              <a:t>Disposer l’espace en zones d’activités différentes </a:t>
            </a:r>
          </a:p>
          <a:p>
            <a:pPr marL="285750" indent="-285750">
              <a:buFontTx/>
              <a:buChar char="-"/>
            </a:pPr>
            <a:r>
              <a:rPr lang="fr-BE" sz="1400" dirty="0" smtClean="0">
                <a:latin typeface="Century Gothic" panose="020B0502020202020204" pitchFamily="34" charset="0"/>
              </a:rPr>
              <a:t>- jeu  « j’aime / j’aime pas » </a:t>
            </a:r>
          </a:p>
        </p:txBody>
      </p:sp>
      <p:sp>
        <p:nvSpPr>
          <p:cNvPr id="10" name="ZoneTexte 9"/>
          <p:cNvSpPr txBox="1"/>
          <p:nvPr/>
        </p:nvSpPr>
        <p:spPr>
          <a:xfrm>
            <a:off x="9553575" y="2850789"/>
            <a:ext cx="2545734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fr-BE" sz="1400" dirty="0" smtClean="0">
                <a:latin typeface="Century Gothic" panose="020B0502020202020204" pitchFamily="34" charset="0"/>
              </a:rPr>
              <a:t>Retour au calme avec de la musique douce</a:t>
            </a:r>
          </a:p>
          <a:p>
            <a:pPr marL="285750" indent="-285750">
              <a:buFontTx/>
              <a:buChar char="-"/>
            </a:pPr>
            <a:r>
              <a:rPr lang="fr-BE" sz="1400" dirty="0" smtClean="0">
                <a:latin typeface="Century Gothic" panose="020B0502020202020204" pitchFamily="34" charset="0"/>
              </a:rPr>
              <a:t>Jeu pour identifier les émotions</a:t>
            </a:r>
          </a:p>
          <a:p>
            <a:pPr marL="285750" indent="-285750">
              <a:buFontTx/>
              <a:buChar char="-"/>
            </a:pPr>
            <a:r>
              <a:rPr lang="fr-BE" sz="1400" dirty="0" smtClean="0">
                <a:latin typeface="Century Gothic" panose="020B0502020202020204" pitchFamily="34" charset="0"/>
              </a:rPr>
              <a:t>Météo intérieure</a:t>
            </a:r>
          </a:p>
        </p:txBody>
      </p:sp>
      <p:sp>
        <p:nvSpPr>
          <p:cNvPr id="12" name="ZoneTexte 11"/>
          <p:cNvSpPr txBox="1"/>
          <p:nvPr/>
        </p:nvSpPr>
        <p:spPr>
          <a:xfrm>
            <a:off x="528120" y="1486989"/>
            <a:ext cx="2545734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fr-BE" sz="1400" dirty="0" smtClean="0">
                <a:latin typeface="Century Gothic" panose="020B0502020202020204" pitchFamily="34" charset="0"/>
              </a:rPr>
              <a:t>Activité de peinture au doigt</a:t>
            </a:r>
          </a:p>
          <a:p>
            <a:pPr marL="285750" indent="-285750">
              <a:buFontTx/>
              <a:buChar char="-"/>
            </a:pPr>
            <a:r>
              <a:rPr lang="fr-BE" sz="1400" dirty="0" smtClean="0">
                <a:latin typeface="Century Gothic" panose="020B0502020202020204" pitchFamily="34" charset="0"/>
              </a:rPr>
              <a:t>Eveil musical </a:t>
            </a:r>
          </a:p>
        </p:txBody>
      </p:sp>
      <p:pic>
        <p:nvPicPr>
          <p:cNvPr id="14" name="Image 1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18571229">
            <a:off x="3773220" y="1159744"/>
            <a:ext cx="689566" cy="582847"/>
          </a:xfrm>
          <a:prstGeom prst="rect">
            <a:avLst/>
          </a:prstGeom>
        </p:spPr>
      </p:pic>
      <p:sp>
        <p:nvSpPr>
          <p:cNvPr id="15" name="ZoneTexte 14"/>
          <p:cNvSpPr txBox="1"/>
          <p:nvPr/>
        </p:nvSpPr>
        <p:spPr>
          <a:xfrm>
            <a:off x="2839264" y="106465"/>
            <a:ext cx="2461045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dirty="0" smtClean="0">
                <a:latin typeface="Century Gothic" panose="020B0502020202020204" pitchFamily="34" charset="0"/>
              </a:rPr>
              <a:t>- </a:t>
            </a:r>
            <a:r>
              <a:rPr lang="fr-BE" sz="1400" dirty="0" smtClean="0">
                <a:latin typeface="Century Gothic" panose="020B0502020202020204" pitchFamily="34" charset="0"/>
              </a:rPr>
              <a:t>Laisser la possibilité d’autonomie sur certaines taches ( monter chaise haute, ouvrir boite tartines, …) </a:t>
            </a:r>
            <a:endParaRPr lang="fr-BE" sz="1400" dirty="0">
              <a:latin typeface="Century Gothic" panose="020B0502020202020204" pitchFamily="34" charset="0"/>
            </a:endParaRPr>
          </a:p>
        </p:txBody>
      </p:sp>
      <p:pic>
        <p:nvPicPr>
          <p:cNvPr id="16" name="Image 1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15687628">
            <a:off x="2523022" y="2119651"/>
            <a:ext cx="792549" cy="707197"/>
          </a:xfrm>
          <a:prstGeom prst="rect">
            <a:avLst/>
          </a:prstGeom>
        </p:spPr>
      </p:pic>
      <p:pic>
        <p:nvPicPr>
          <p:cNvPr id="17" name="Image 1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560144" y="2711549"/>
            <a:ext cx="823031" cy="896190"/>
          </a:xfrm>
          <a:prstGeom prst="rect">
            <a:avLst/>
          </a:prstGeom>
        </p:spPr>
      </p:pic>
      <p:sp>
        <p:nvSpPr>
          <p:cNvPr id="18" name="ZoneTexte 17"/>
          <p:cNvSpPr txBox="1"/>
          <p:nvPr/>
        </p:nvSpPr>
        <p:spPr>
          <a:xfrm>
            <a:off x="539661" y="2481457"/>
            <a:ext cx="254573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fr-BE" sz="1400" dirty="0" smtClean="0">
                <a:latin typeface="Century Gothic" panose="020B0502020202020204" pitchFamily="34" charset="0"/>
              </a:rPr>
              <a:t>Bâton de parole </a:t>
            </a:r>
          </a:p>
          <a:p>
            <a:pPr marL="285750" indent="-285750">
              <a:buFontTx/>
              <a:buChar char="-"/>
            </a:pPr>
            <a:r>
              <a:rPr lang="fr-BE" sz="1400" dirty="0" smtClean="0">
                <a:latin typeface="Century Gothic" panose="020B0502020202020204" pitchFamily="34" charset="0"/>
              </a:rPr>
              <a:t>Histoires contées</a:t>
            </a:r>
          </a:p>
        </p:txBody>
      </p:sp>
      <p:pic>
        <p:nvPicPr>
          <p:cNvPr id="19" name="Image 1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rot="21292614">
            <a:off x="2542834" y="3935609"/>
            <a:ext cx="823031" cy="896190"/>
          </a:xfrm>
          <a:prstGeom prst="rect">
            <a:avLst/>
          </a:prstGeom>
        </p:spPr>
      </p:pic>
      <p:sp>
        <p:nvSpPr>
          <p:cNvPr id="20" name="ZoneTexte 19"/>
          <p:cNvSpPr txBox="1"/>
          <p:nvPr/>
        </p:nvSpPr>
        <p:spPr>
          <a:xfrm>
            <a:off x="198336" y="3457273"/>
            <a:ext cx="2545734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fr-BE" sz="1400" dirty="0" smtClean="0">
                <a:latin typeface="Century Gothic" panose="020B0502020202020204" pitchFamily="34" charset="0"/>
              </a:rPr>
              <a:t>Activité de déguisement (schéma corporel, …) </a:t>
            </a:r>
          </a:p>
          <a:p>
            <a:pPr marL="285750" indent="-285750">
              <a:buFontTx/>
              <a:buChar char="-"/>
            </a:pPr>
            <a:r>
              <a:rPr lang="fr-BE" sz="1400" dirty="0" smtClean="0">
                <a:latin typeface="Century Gothic" panose="020B0502020202020204" pitchFamily="34" charset="0"/>
              </a:rPr>
              <a:t>Psychomotricité, danse en groupe </a:t>
            </a:r>
          </a:p>
          <a:p>
            <a:pPr marL="285750" indent="-285750">
              <a:buFontTx/>
              <a:buChar char="-"/>
            </a:pPr>
            <a:r>
              <a:rPr lang="fr-BE" sz="1400" dirty="0" smtClean="0">
                <a:latin typeface="Century Gothic" panose="020B0502020202020204" pitchFamily="34" charset="0"/>
              </a:rPr>
              <a:t>Écoute bienveillante</a:t>
            </a:r>
          </a:p>
          <a:p>
            <a:pPr marL="285750" indent="-285750">
              <a:buFontTx/>
              <a:buChar char="-"/>
            </a:pPr>
            <a:r>
              <a:rPr lang="fr-BE" sz="1400" dirty="0" smtClean="0">
                <a:latin typeface="Century Gothic" panose="020B0502020202020204" pitchFamily="34" charset="0"/>
              </a:rPr>
              <a:t>Verbaliser les émotions et situations</a:t>
            </a:r>
          </a:p>
        </p:txBody>
      </p:sp>
      <p:sp>
        <p:nvSpPr>
          <p:cNvPr id="21" name="ZoneTexte 20"/>
          <p:cNvSpPr txBox="1"/>
          <p:nvPr/>
        </p:nvSpPr>
        <p:spPr>
          <a:xfrm>
            <a:off x="402355" y="5599666"/>
            <a:ext cx="2545734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fr-BE" sz="1400" dirty="0" smtClean="0">
                <a:latin typeface="Century Gothic" panose="020B0502020202020204" pitchFamily="34" charset="0"/>
              </a:rPr>
              <a:t>Rituels (calme, colère, séparation, …) </a:t>
            </a:r>
          </a:p>
          <a:p>
            <a:pPr marL="285750" indent="-285750">
              <a:buFontTx/>
              <a:buChar char="-"/>
            </a:pPr>
            <a:r>
              <a:rPr lang="fr-BE" sz="1400" dirty="0" smtClean="0">
                <a:latin typeface="Century Gothic" panose="020B0502020202020204" pitchFamily="34" charset="0"/>
              </a:rPr>
              <a:t>Histoires contées</a:t>
            </a:r>
          </a:p>
        </p:txBody>
      </p:sp>
      <p:pic>
        <p:nvPicPr>
          <p:cNvPr id="22" name="Image 21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 rot="16822283">
            <a:off x="2461021" y="4927176"/>
            <a:ext cx="908383" cy="969348"/>
          </a:xfrm>
          <a:prstGeom prst="rect">
            <a:avLst/>
          </a:prstGeom>
        </p:spPr>
      </p:pic>
      <p:sp>
        <p:nvSpPr>
          <p:cNvPr id="25" name="Titre 1"/>
          <p:cNvSpPr>
            <a:spLocks noGrp="1"/>
          </p:cNvSpPr>
          <p:nvPr>
            <p:ph type="title"/>
          </p:nvPr>
        </p:nvSpPr>
        <p:spPr>
          <a:xfrm>
            <a:off x="5720490" y="241898"/>
            <a:ext cx="2967335" cy="837153"/>
          </a:xfrm>
        </p:spPr>
        <p:txBody>
          <a:bodyPr>
            <a:normAutofit fontScale="90000"/>
          </a:bodyPr>
          <a:lstStyle/>
          <a:p>
            <a:r>
              <a:rPr lang="fr-BE" dirty="0" smtClean="0"/>
              <a:t> </a:t>
            </a:r>
            <a:r>
              <a:rPr lang="fr-BE" sz="3000" dirty="0" smtClean="0"/>
              <a:t>Les CPS </a:t>
            </a:r>
            <a:br>
              <a:rPr lang="fr-BE" sz="3000" dirty="0" smtClean="0"/>
            </a:br>
            <a:r>
              <a:rPr lang="fr-BE" sz="3000" dirty="0" smtClean="0"/>
              <a:t> </a:t>
            </a:r>
            <a:r>
              <a:rPr lang="fr-BE" sz="3000" dirty="0"/>
              <a:t>M</a:t>
            </a:r>
            <a:r>
              <a:rPr lang="fr-BE" sz="3000" dirty="0" smtClean="0"/>
              <a:t>ilieux d’accueil </a:t>
            </a:r>
            <a:endParaRPr lang="fr-BE" sz="3000" dirty="0"/>
          </a:p>
        </p:txBody>
      </p:sp>
    </p:spTree>
    <p:extLst>
      <p:ext uri="{BB962C8B-B14F-4D97-AF65-F5344CB8AC3E}">
        <p14:creationId xmlns:p14="http://schemas.microsoft.com/office/powerpoint/2010/main" val="2551038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dirty="0" smtClean="0"/>
              <a:t>Pour aller plus loin dans ma pratique professionnelle </a:t>
            </a:r>
            <a:endParaRPr lang="fr-BE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024128" y="2285999"/>
            <a:ext cx="9720073" cy="3562865"/>
          </a:xfrm>
        </p:spPr>
        <p:txBody>
          <a:bodyPr>
            <a:normAutofit/>
          </a:bodyPr>
          <a:lstStyle/>
          <a:p>
            <a:r>
              <a:rPr lang="fr-BE" dirty="0" smtClean="0"/>
              <a:t>Temps en commun de réflexion</a:t>
            </a:r>
            <a:r>
              <a:rPr lang="fr-FR" dirty="0">
                <a:ea typeface="Times New Roman" panose="02020603050405020304" pitchFamily="18" charset="0"/>
                <a:cs typeface="Times New Roman" panose="02020603050405020304" pitchFamily="18" charset="0"/>
              </a:rPr>
              <a:t> : </a:t>
            </a:r>
            <a:endParaRPr lang="fr-FR" dirty="0" smtClean="0"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fr-BE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Bef>
                <a:spcPts val="300"/>
              </a:spcBef>
              <a:spcAft>
                <a:spcPts val="300"/>
              </a:spcAft>
              <a:buFont typeface="Symbol" panose="05050102010706020507" pitchFamily="18" charset="2"/>
              <a:buBlip>
                <a:blip r:embed="rId2"/>
              </a:buBlip>
            </a:pPr>
            <a:r>
              <a:rPr lang="fr-FR" sz="2400" dirty="0" smtClean="0"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Quelles </a:t>
            </a:r>
            <a:r>
              <a:rPr lang="fr-FR" sz="2400" dirty="0"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sont les pistes / leviers pour les travailler ? </a:t>
            </a:r>
            <a:endParaRPr lang="fr-FR" sz="2400" dirty="0" smtClean="0">
              <a:latin typeface="Century Gothic" panose="020B0502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>
              <a:lnSpc>
                <a:spcPct val="107000"/>
              </a:lnSpc>
              <a:spcBef>
                <a:spcPts val="300"/>
              </a:spcBef>
              <a:spcAft>
                <a:spcPts val="300"/>
              </a:spcAft>
              <a:buNone/>
            </a:pPr>
            <a:endParaRPr lang="fr-BE" sz="3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Bef>
                <a:spcPts val="300"/>
              </a:spcBef>
              <a:spcAft>
                <a:spcPts val="300"/>
              </a:spcAft>
              <a:buFont typeface="Symbol" panose="05050102010706020507" pitchFamily="18" charset="2"/>
              <a:buBlip>
                <a:blip r:embed="rId2"/>
              </a:buBlip>
            </a:pPr>
            <a:r>
              <a:rPr lang="fr-FR" sz="2400" dirty="0" smtClean="0"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Quelles </a:t>
            </a:r>
            <a:r>
              <a:rPr lang="fr-FR" sz="2400" dirty="0"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sont les conditions pour que ça fonctionne ? </a:t>
            </a:r>
            <a:endParaRPr lang="fr-FR" sz="2400" dirty="0" smtClean="0">
              <a:latin typeface="Century Gothic" panose="020B0502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Bef>
                <a:spcPts val="300"/>
              </a:spcBef>
              <a:spcAft>
                <a:spcPts val="300"/>
              </a:spcAft>
              <a:buFont typeface="Symbol" panose="05050102010706020507" pitchFamily="18" charset="2"/>
              <a:buBlip>
                <a:blip r:embed="rId2"/>
              </a:buBlip>
            </a:pPr>
            <a:endParaRPr lang="fr-FR" sz="2400" dirty="0" smtClean="0">
              <a:latin typeface="Century Gothic" panose="020B0502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>
              <a:lnSpc>
                <a:spcPct val="107000"/>
              </a:lnSpc>
              <a:spcBef>
                <a:spcPts val="300"/>
              </a:spcBef>
              <a:spcAft>
                <a:spcPts val="300"/>
              </a:spcAft>
              <a:buNone/>
            </a:pPr>
            <a:endParaRPr lang="fr-FR" sz="2400" dirty="0">
              <a:latin typeface="Century Gothic" panose="020B050202020202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390334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title"/>
          </p:nvPr>
        </p:nvSpPr>
        <p:spPr>
          <a:xfrm>
            <a:off x="2060448" y="97536"/>
            <a:ext cx="9720072" cy="1499616"/>
          </a:xfrm>
        </p:spPr>
        <p:txBody>
          <a:bodyPr/>
          <a:lstStyle/>
          <a:p>
            <a:r>
              <a:rPr lang="fr-BE" dirty="0" smtClean="0"/>
              <a:t>Pour aller plus loin dans ma pratique professionnelle </a:t>
            </a:r>
            <a:endParaRPr lang="fr-BE" dirty="0"/>
          </a:p>
        </p:txBody>
      </p:sp>
      <p:pic>
        <p:nvPicPr>
          <p:cNvPr id="6" name="Espace réservé du contenu 5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9612" r="-345"/>
          <a:stretch/>
        </p:blipFill>
        <p:spPr>
          <a:xfrm>
            <a:off x="1349829" y="1597152"/>
            <a:ext cx="8447313" cy="5032691"/>
          </a:xfrm>
        </p:spPr>
      </p:pic>
    </p:spTree>
    <p:extLst>
      <p:ext uri="{BB962C8B-B14F-4D97-AF65-F5344CB8AC3E}">
        <p14:creationId xmlns:p14="http://schemas.microsoft.com/office/powerpoint/2010/main" val="59640075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297577" y="1978711"/>
            <a:ext cx="9144000" cy="1653171"/>
          </a:xfrm>
        </p:spPr>
        <p:txBody>
          <a:bodyPr>
            <a:normAutofit/>
          </a:bodyPr>
          <a:lstStyle/>
          <a:p>
            <a:r>
              <a:rPr lang="fr-BE" sz="2000" dirty="0">
                <a:solidFill>
                  <a:schemeClr val="tx1"/>
                </a:solidFill>
              </a:rPr>
              <a:t>Les compétences psycho sociales un levier pour traverser les transitions ! Comment sont-elles un soutien pour le professionnel dans une approche de promotion de la santé </a:t>
            </a:r>
            <a:r>
              <a:rPr lang="fr-BE" sz="2000" dirty="0" smtClean="0">
                <a:solidFill>
                  <a:schemeClr val="tx1"/>
                </a:solidFill>
              </a:rPr>
              <a:t>?</a:t>
            </a:r>
            <a:br>
              <a:rPr lang="fr-BE" sz="2000" dirty="0" smtClean="0">
                <a:solidFill>
                  <a:schemeClr val="tx1"/>
                </a:solidFill>
              </a:rPr>
            </a:br>
            <a:r>
              <a:rPr lang="fr-BE" sz="1500" dirty="0" smtClean="0">
                <a:solidFill>
                  <a:schemeClr val="tx1"/>
                </a:solidFill>
              </a:rPr>
              <a:t>- Sophie Pierard &amp; Anne soyez -</a:t>
            </a:r>
            <a:endParaRPr lang="fr-BE" sz="1500" dirty="0">
              <a:solidFill>
                <a:schemeClr val="tx1"/>
              </a:solidFill>
            </a:endParaRPr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48225" y="4881590"/>
            <a:ext cx="2957772" cy="10576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63252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dirty="0" smtClean="0"/>
              <a:t>Je repars avec …</a:t>
            </a:r>
            <a:endParaRPr lang="fr-BE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054097" y="1936460"/>
            <a:ext cx="7571232" cy="3846140"/>
          </a:xfrm>
        </p:spPr>
        <p:txBody>
          <a:bodyPr>
            <a:normAutofit fontScale="77500" lnSpcReduction="20000"/>
          </a:bodyPr>
          <a:lstStyle/>
          <a:p>
            <a:pPr lvl="0"/>
            <a:endParaRPr lang="fr-FR" dirty="0" smtClean="0"/>
          </a:p>
          <a:p>
            <a:pPr lvl="0"/>
            <a:r>
              <a:rPr lang="fr-FR" dirty="0" smtClean="0"/>
              <a:t>«</a:t>
            </a:r>
            <a:r>
              <a:rPr lang="fr-FR" dirty="0"/>
              <a:t> un pas » représentant un élément sur lequel </a:t>
            </a:r>
            <a:r>
              <a:rPr lang="fr-FR" dirty="0" smtClean="0"/>
              <a:t>on a l’impression </a:t>
            </a:r>
            <a:r>
              <a:rPr lang="fr-FR" dirty="0"/>
              <a:t>d’avoir </a:t>
            </a:r>
            <a:r>
              <a:rPr lang="fr-FR" dirty="0" smtClean="0"/>
              <a:t>avancé, </a:t>
            </a:r>
            <a:endParaRPr lang="fr-BE" dirty="0"/>
          </a:p>
          <a:p>
            <a:pPr lvl="0"/>
            <a:endParaRPr lang="fr-FR" dirty="0" smtClean="0"/>
          </a:p>
          <a:p>
            <a:pPr lvl="0"/>
            <a:endParaRPr lang="fr-FR" dirty="0" smtClean="0"/>
          </a:p>
          <a:p>
            <a:pPr lvl="0"/>
            <a:r>
              <a:rPr lang="fr-FR" dirty="0" smtClean="0"/>
              <a:t>«</a:t>
            </a:r>
            <a:r>
              <a:rPr lang="fr-FR" dirty="0"/>
              <a:t> un caillou » quelque chose qui pose encore question, qui bute encore sur </a:t>
            </a:r>
            <a:r>
              <a:rPr lang="fr-FR" dirty="0" smtClean="0"/>
              <a:t>le chemin, </a:t>
            </a:r>
            <a:endParaRPr lang="fr-BE" dirty="0"/>
          </a:p>
          <a:p>
            <a:endParaRPr lang="fr-FR" dirty="0" smtClean="0"/>
          </a:p>
          <a:p>
            <a:endParaRPr lang="fr-FR" dirty="0" smtClean="0"/>
          </a:p>
          <a:p>
            <a:r>
              <a:rPr lang="fr-FR" dirty="0" smtClean="0"/>
              <a:t> </a:t>
            </a:r>
            <a:r>
              <a:rPr lang="fr-FR" dirty="0"/>
              <a:t>« un cadeau » quelque chose </a:t>
            </a:r>
            <a:r>
              <a:rPr lang="fr-FR" dirty="0" smtClean="0"/>
              <a:t>qu’on aimerait partager </a:t>
            </a:r>
            <a:r>
              <a:rPr lang="fr-FR" dirty="0"/>
              <a:t>avec </a:t>
            </a:r>
            <a:r>
              <a:rPr lang="fr-FR" dirty="0" smtClean="0"/>
              <a:t>quelqu’un </a:t>
            </a:r>
            <a:r>
              <a:rPr lang="fr-FR" dirty="0"/>
              <a:t>qui n’a pas vécu l’atelier et qui </a:t>
            </a:r>
            <a:r>
              <a:rPr lang="fr-FR" dirty="0" smtClean="0"/>
              <a:t>semble important. </a:t>
            </a:r>
            <a:endParaRPr lang="fr-BE" dirty="0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5400000">
            <a:off x="1927968" y="1936460"/>
            <a:ext cx="815884" cy="815884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0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Image 4"/>
          <p:cNvPicPr>
            <a:picLocks noChangeAspect="1"/>
          </p:cNvPicPr>
          <p:nvPr/>
        </p:nvPicPr>
        <p:blipFill rotWithShape="1">
          <a:blip r:embed="rId3"/>
          <a:srcRect l="50355" t="14333" r="5691" b="24099"/>
          <a:stretch/>
        </p:blipFill>
        <p:spPr>
          <a:xfrm>
            <a:off x="1860194" y="3320930"/>
            <a:ext cx="930573" cy="883811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chemeClr val="accent5">
                <a:lumMod val="60000"/>
                <a:lumOff val="40000"/>
              </a:schemeClr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Image 5"/>
          <p:cNvPicPr>
            <a:picLocks noChangeAspect="1"/>
          </p:cNvPicPr>
          <p:nvPr/>
        </p:nvPicPr>
        <p:blipFill rotWithShape="1">
          <a:blip r:embed="rId4"/>
          <a:srcRect l="4870" t="40927" r="70885" b="6709"/>
          <a:stretch/>
        </p:blipFill>
        <p:spPr>
          <a:xfrm>
            <a:off x="1880009" y="4675494"/>
            <a:ext cx="890942" cy="1014386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chemeClr val="accent2">
                <a:lumMod val="60000"/>
                <a:lumOff val="40000"/>
              </a:schemeClr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8998405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dirty="0" smtClean="0"/>
              <a:t>Quelques références</a:t>
            </a:r>
            <a:endParaRPr lang="fr-BE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024128" y="2194560"/>
            <a:ext cx="9720073" cy="4389120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fr-BE" dirty="0"/>
              <a:t> </a:t>
            </a:r>
            <a:r>
              <a:rPr lang="fr-BE" dirty="0" smtClean="0"/>
              <a:t>CHARTE </a:t>
            </a:r>
            <a:r>
              <a:rPr lang="fr-BE" dirty="0"/>
              <a:t>D’OTTAWA </a:t>
            </a:r>
            <a:r>
              <a:rPr lang="fr-BE" dirty="0" smtClean="0"/>
              <a:t>(</a:t>
            </a:r>
            <a:r>
              <a:rPr lang="fr-BE" sz="2000" dirty="0"/>
              <a:t>pour la promotion de la santé, OMS, Santé et </a:t>
            </a:r>
            <a:r>
              <a:rPr lang="fr-BE" sz="2000" dirty="0" smtClean="0"/>
              <a:t>bien-être </a:t>
            </a:r>
            <a:r>
              <a:rPr lang="fr-BE" sz="2000" dirty="0"/>
              <a:t>social Canada, Association canadienne de santé publique, Ontario, Novembre </a:t>
            </a:r>
            <a:r>
              <a:rPr lang="fr-BE" sz="2000" dirty="0" smtClean="0"/>
              <a:t>1986) </a:t>
            </a:r>
            <a:endParaRPr lang="fr-BE" sz="2000" dirty="0"/>
          </a:p>
          <a:p>
            <a:pPr marL="0" indent="0">
              <a:buNone/>
            </a:pPr>
            <a:endParaRPr lang="fr-BE" dirty="0" smtClean="0"/>
          </a:p>
          <a:p>
            <a:pPr>
              <a:buFont typeface="Wingdings" panose="05000000000000000000" pitchFamily="2" charset="2"/>
              <a:buChar char="Ø"/>
            </a:pPr>
            <a:r>
              <a:rPr lang="fr-BE" dirty="0" smtClean="0"/>
              <a:t> DOSSIERS </a:t>
            </a:r>
            <a:r>
              <a:rPr lang="fr-BE" dirty="0"/>
              <a:t>TECHNIQUES « Compétences psychosociales et promotion de la santé » </a:t>
            </a:r>
            <a:r>
              <a:rPr lang="fr-BE" dirty="0" smtClean="0"/>
              <a:t> </a:t>
            </a:r>
          </a:p>
          <a:p>
            <a:pPr marL="0" indent="0">
              <a:buNone/>
            </a:pPr>
            <a:r>
              <a:rPr lang="fr-BE" dirty="0"/>
              <a:t> </a:t>
            </a:r>
            <a:r>
              <a:rPr lang="fr-BE" dirty="0" smtClean="0"/>
              <a:t>                                      IREPS </a:t>
            </a:r>
            <a:r>
              <a:rPr lang="fr-BE" dirty="0"/>
              <a:t>BFC. </a:t>
            </a:r>
            <a:endParaRPr lang="fr-BE" sz="2000" dirty="0"/>
          </a:p>
          <a:p>
            <a:pPr marL="0" indent="0">
              <a:buNone/>
            </a:pPr>
            <a:endParaRPr lang="fr-BE" sz="2000" dirty="0"/>
          </a:p>
          <a:p>
            <a:pPr marL="0" indent="0">
              <a:buNone/>
            </a:pPr>
            <a:endParaRPr lang="fr-BE" sz="2000" dirty="0"/>
          </a:p>
          <a:p>
            <a:pPr marL="0" indent="0">
              <a:buNone/>
            </a:pPr>
            <a:r>
              <a:rPr lang="fr-BE" sz="2000" dirty="0" smtClean="0"/>
              <a:t>→ </a:t>
            </a:r>
            <a:r>
              <a:rPr lang="fr-BE" sz="2000" dirty="0" smtClean="0"/>
              <a:t>Ressources disponibles </a:t>
            </a:r>
            <a:r>
              <a:rPr lang="fr-BE" sz="2000" dirty="0"/>
              <a:t>en téléchargement </a:t>
            </a:r>
            <a:r>
              <a:rPr lang="fr-BE" sz="2000" dirty="0" smtClean="0"/>
              <a:t>PDF sur internet</a:t>
            </a:r>
            <a:endParaRPr lang="fr-BE" sz="2000" dirty="0"/>
          </a:p>
        </p:txBody>
      </p:sp>
    </p:spTree>
    <p:extLst>
      <p:ext uri="{BB962C8B-B14F-4D97-AF65-F5344CB8AC3E}">
        <p14:creationId xmlns:p14="http://schemas.microsoft.com/office/powerpoint/2010/main" val="13958594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5"/>
          <p:cNvPicPr>
            <a:picLocks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614" y="-45000"/>
            <a:ext cx="12223228" cy="694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442191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dirty="0" smtClean="0"/>
              <a:t>Objectifs de l’atelier</a:t>
            </a:r>
            <a:endParaRPr lang="fr-BE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lvl="0" indent="-342900">
              <a:lnSpc>
                <a:spcPct val="107000"/>
              </a:lnSpc>
              <a:spcBef>
                <a:spcPts val="300"/>
              </a:spcBef>
              <a:spcAft>
                <a:spcPts val="300"/>
              </a:spcAft>
              <a:buFont typeface="Symbol" panose="05050102010706020507" pitchFamily="18" charset="2"/>
              <a:buChar char=""/>
            </a:pPr>
            <a:r>
              <a:rPr lang="fr-BE" sz="2400" dirty="0"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Sensibiliser les professionnels aux compétences </a:t>
            </a:r>
            <a:r>
              <a:rPr lang="fr-BE" sz="2400" dirty="0" smtClean="0"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psycho-sociales </a:t>
            </a:r>
            <a:r>
              <a:rPr lang="fr-BE" sz="2400" dirty="0"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comme levier pour traverser les transitions de </a:t>
            </a:r>
            <a:r>
              <a:rPr lang="fr-BE" sz="2400" dirty="0" smtClean="0"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vie </a:t>
            </a:r>
            <a:endParaRPr lang="fr-BE" sz="3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Bef>
                <a:spcPts val="300"/>
              </a:spcBef>
              <a:spcAft>
                <a:spcPts val="300"/>
              </a:spcAft>
              <a:buFont typeface="Symbol" panose="05050102010706020507" pitchFamily="18" charset="2"/>
              <a:buChar char=""/>
            </a:pPr>
            <a:r>
              <a:rPr lang="fr-BE" sz="2400" dirty="0"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Placer les compétences </a:t>
            </a:r>
            <a:r>
              <a:rPr lang="fr-BE" sz="2400" dirty="0" smtClean="0"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psycho-sociales </a:t>
            </a:r>
            <a:r>
              <a:rPr lang="fr-BE" sz="2400" dirty="0"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dans le cadre de la promotion de la santé </a:t>
            </a:r>
            <a:endParaRPr lang="fr-BE" sz="3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Bef>
                <a:spcPts val="300"/>
              </a:spcBef>
              <a:spcAft>
                <a:spcPts val="300"/>
              </a:spcAft>
              <a:buFont typeface="Symbol" panose="05050102010706020507" pitchFamily="18" charset="2"/>
              <a:buChar char=""/>
            </a:pPr>
            <a:r>
              <a:rPr lang="fr-BE" sz="2400" dirty="0"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Proposer un temps de réflexion sur sa posture professionnelle autour de ces </a:t>
            </a:r>
            <a:r>
              <a:rPr lang="fr-BE" sz="2400" dirty="0" smtClean="0"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concepts</a:t>
            </a:r>
            <a:endParaRPr lang="fr-BE" sz="3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fr-BE" dirty="0"/>
          </a:p>
        </p:txBody>
      </p:sp>
    </p:spTree>
    <p:extLst>
      <p:ext uri="{BB962C8B-B14F-4D97-AF65-F5344CB8AC3E}">
        <p14:creationId xmlns:p14="http://schemas.microsoft.com/office/powerpoint/2010/main" val="27963293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dirty="0" smtClean="0"/>
              <a:t>Plan de l’atelier</a:t>
            </a:r>
            <a:endParaRPr lang="fr-BE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v"/>
            </a:pPr>
            <a:r>
              <a:rPr lang="fr-BE" dirty="0"/>
              <a:t> </a:t>
            </a:r>
            <a:r>
              <a:rPr lang="fr-BE" dirty="0" smtClean="0"/>
              <a:t>Qui sommes-nous ? 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fr-BE" dirty="0"/>
              <a:t> </a:t>
            </a:r>
            <a:r>
              <a:rPr lang="fr-BE" dirty="0" smtClean="0"/>
              <a:t>La promotion de la santé 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fr-BE" dirty="0"/>
              <a:t> </a:t>
            </a:r>
            <a:r>
              <a:rPr lang="fr-BE" dirty="0" smtClean="0"/>
              <a:t>Les compétences psycho-sociales 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fr-BE" dirty="0"/>
              <a:t> </a:t>
            </a:r>
            <a:r>
              <a:rPr lang="fr-BE" dirty="0" smtClean="0"/>
              <a:t>Exemples concrets et liens entre les concepts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fr-BE" dirty="0"/>
              <a:t> </a:t>
            </a:r>
            <a:r>
              <a:rPr lang="fr-BE" dirty="0" smtClean="0"/>
              <a:t>Et dans ma pratique professionnelle ?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fr-BE" dirty="0"/>
              <a:t> </a:t>
            </a:r>
            <a:r>
              <a:rPr lang="fr-BE" dirty="0" smtClean="0"/>
              <a:t>Pour aller plus loin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fr-BE" dirty="0"/>
              <a:t> </a:t>
            </a:r>
            <a:r>
              <a:rPr lang="fr-BE" dirty="0" smtClean="0"/>
              <a:t>Coordonnées OSH</a:t>
            </a:r>
            <a:endParaRPr lang="fr-BE" dirty="0"/>
          </a:p>
        </p:txBody>
      </p:sp>
    </p:spTree>
    <p:extLst>
      <p:ext uri="{BB962C8B-B14F-4D97-AF65-F5344CB8AC3E}">
        <p14:creationId xmlns:p14="http://schemas.microsoft.com/office/powerpoint/2010/main" val="13640000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1736674" y="2021736"/>
            <a:ext cx="8546853" cy="477054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ctr"/>
            <a:r>
              <a:rPr lang="fr-BE" sz="2500" dirty="0" smtClean="0"/>
              <a:t>est </a:t>
            </a:r>
            <a:r>
              <a:rPr lang="fr-BE" sz="2500" dirty="0"/>
              <a:t>l’institut de promotion de la Santé de la Province de Hainaut</a:t>
            </a:r>
            <a:r>
              <a:rPr lang="fr-BE" sz="2500" dirty="0" smtClean="0"/>
              <a:t>.</a:t>
            </a:r>
            <a:endParaRPr lang="fr-BE" sz="2500" dirty="0"/>
          </a:p>
        </p:txBody>
      </p:sp>
      <p:sp>
        <p:nvSpPr>
          <p:cNvPr id="3" name="ZoneTexte 2"/>
          <p:cNvSpPr txBox="1"/>
          <p:nvPr/>
        </p:nvSpPr>
        <p:spPr>
          <a:xfrm>
            <a:off x="1783729" y="4802752"/>
            <a:ext cx="8452745" cy="12464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fontAlgn="base"/>
            <a:r>
              <a:rPr lang="fr-BE" sz="2500" dirty="0"/>
              <a:t>Par la promotion de la santé, contribuer à </a:t>
            </a:r>
            <a:r>
              <a:rPr lang="fr-BE" sz="2500" b="1" dirty="0">
                <a:solidFill>
                  <a:srgbClr val="7CB2C1"/>
                </a:solidFill>
              </a:rPr>
              <a:t>réduire les inégalités sociales et territoriales de santé</a:t>
            </a:r>
            <a:r>
              <a:rPr lang="fr-BE" sz="2500" b="1" dirty="0"/>
              <a:t> </a:t>
            </a:r>
            <a:r>
              <a:rPr lang="fr-BE" sz="2500" dirty="0"/>
              <a:t>en Hainaut en favorisant le mieux vivre au quotidien pour </a:t>
            </a:r>
            <a:r>
              <a:rPr lang="fr-BE" sz="2500" dirty="0" smtClean="0"/>
              <a:t>tous.</a:t>
            </a:r>
            <a:endParaRPr lang="fr-BE" sz="2500" dirty="0"/>
          </a:p>
        </p:txBody>
      </p:sp>
      <p:sp>
        <p:nvSpPr>
          <p:cNvPr id="4" name="ZoneTexte 3"/>
          <p:cNvSpPr txBox="1"/>
          <p:nvPr/>
        </p:nvSpPr>
        <p:spPr>
          <a:xfrm>
            <a:off x="1736674" y="1512743"/>
            <a:ext cx="8546853" cy="630942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ctr"/>
            <a:r>
              <a:rPr lang="fr-BE" sz="3500" b="1" cap="small" dirty="0" smtClean="0">
                <a:solidFill>
                  <a:srgbClr val="7EBFD2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</a:rPr>
              <a:t>L’Observatoire </a:t>
            </a:r>
            <a:r>
              <a:rPr lang="fr-BE" sz="3500" b="1" cap="small" dirty="0">
                <a:solidFill>
                  <a:srgbClr val="7EBFD2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</a:rPr>
              <a:t>de la Santé du Hainaut (OSH</a:t>
            </a:r>
            <a:r>
              <a:rPr lang="fr-BE" sz="3500" b="1" cap="small" dirty="0" smtClean="0">
                <a:solidFill>
                  <a:srgbClr val="7EBFD2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</a:rPr>
              <a:t>)</a:t>
            </a:r>
            <a:endParaRPr lang="fr-BE" sz="3500" dirty="0">
              <a:solidFill>
                <a:srgbClr val="7EBFD2"/>
              </a:solidFill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cxnSp>
        <p:nvCxnSpPr>
          <p:cNvPr id="5" name="Connecteur droit 4"/>
          <p:cNvCxnSpPr/>
          <p:nvPr/>
        </p:nvCxnSpPr>
        <p:spPr>
          <a:xfrm>
            <a:off x="3921870" y="3372446"/>
            <a:ext cx="4176464" cy="0"/>
          </a:xfrm>
          <a:prstGeom prst="line">
            <a:avLst/>
          </a:prstGeom>
          <a:ln w="28575">
            <a:solidFill>
              <a:srgbClr val="7EBFD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ZoneTexte 5"/>
          <p:cNvSpPr txBox="1"/>
          <p:nvPr/>
        </p:nvSpPr>
        <p:spPr>
          <a:xfrm>
            <a:off x="1736674" y="4113093"/>
            <a:ext cx="8546853" cy="553998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ctr"/>
            <a:r>
              <a:rPr lang="fr-BE" sz="3000" b="1" cap="small" dirty="0" smtClean="0">
                <a:solidFill>
                  <a:srgbClr val="7EBFD2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</a:rPr>
              <a:t>Mission</a:t>
            </a:r>
            <a:endParaRPr lang="fr-BE" sz="2500" cap="small" dirty="0">
              <a:solidFill>
                <a:srgbClr val="7EBFD2"/>
              </a:solidFill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79197021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1564931" y="2234183"/>
            <a:ext cx="1994125" cy="12336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ase">
              <a:lnSpc>
                <a:spcPts val="2000"/>
              </a:lnSpc>
            </a:pPr>
            <a:r>
              <a:rPr lang="fr-BE" sz="2500" b="1" cap="small" dirty="0" smtClean="0">
                <a:solidFill>
                  <a:srgbClr val="FF0000"/>
                </a:solidFill>
              </a:rPr>
              <a:t>Manger</a:t>
            </a:r>
          </a:p>
          <a:p>
            <a:pPr algn="ctr" fontAlgn="base">
              <a:lnSpc>
                <a:spcPts val="900"/>
              </a:lnSpc>
            </a:pPr>
            <a:endParaRPr lang="fr-BE" sz="500" dirty="0" smtClean="0"/>
          </a:p>
          <a:p>
            <a:pPr algn="ctr" fontAlgn="base">
              <a:lnSpc>
                <a:spcPts val="2000"/>
              </a:lnSpc>
            </a:pPr>
            <a:r>
              <a:rPr lang="fr-BE" sz="2000" dirty="0" smtClean="0"/>
              <a:t>Une </a:t>
            </a:r>
            <a:r>
              <a:rPr lang="fr-BE" sz="2000" dirty="0"/>
              <a:t>alimentation </a:t>
            </a:r>
            <a:r>
              <a:rPr lang="fr-BE" sz="2000" spc="-70" dirty="0"/>
              <a:t>équilibrée, durable </a:t>
            </a:r>
            <a:r>
              <a:rPr lang="fr-BE" sz="2000" dirty="0"/>
              <a:t>et </a:t>
            </a:r>
            <a:r>
              <a:rPr lang="fr-BE" sz="2000" dirty="0" smtClean="0"/>
              <a:t>accessible</a:t>
            </a:r>
          </a:p>
        </p:txBody>
      </p:sp>
      <p:sp>
        <p:nvSpPr>
          <p:cNvPr id="3" name="ZoneTexte 2"/>
          <p:cNvSpPr txBox="1"/>
          <p:nvPr/>
        </p:nvSpPr>
        <p:spPr>
          <a:xfrm>
            <a:off x="1611983" y="263348"/>
            <a:ext cx="8546853" cy="553998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ctr"/>
            <a:r>
              <a:rPr lang="fr-BE" sz="3000" b="1" cap="small" dirty="0" smtClean="0">
                <a:solidFill>
                  <a:srgbClr val="7EBFD2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</a:rPr>
              <a:t>Thématiques</a:t>
            </a:r>
            <a:endParaRPr lang="fr-BE" sz="2500" cap="small" dirty="0">
              <a:solidFill>
                <a:srgbClr val="7EBFD2"/>
              </a:solidFill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4" name="ZoneTexte 3"/>
          <p:cNvSpPr txBox="1"/>
          <p:nvPr/>
        </p:nvSpPr>
        <p:spPr>
          <a:xfrm>
            <a:off x="1611982" y="3963847"/>
            <a:ext cx="3913389" cy="553998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ctr"/>
            <a:r>
              <a:rPr lang="fr-BE" sz="3000" b="1" cap="small" dirty="0" smtClean="0">
                <a:solidFill>
                  <a:srgbClr val="7EBFD2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</a:rPr>
              <a:t>Axes d’interventions</a:t>
            </a:r>
            <a:endParaRPr lang="fr-BE" sz="2500" cap="small" dirty="0">
              <a:solidFill>
                <a:srgbClr val="7EBFD2"/>
              </a:solidFill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5" name="ZoneTexte 4"/>
          <p:cNvSpPr txBox="1"/>
          <p:nvPr/>
        </p:nvSpPr>
        <p:spPr>
          <a:xfrm>
            <a:off x="6292502" y="3963847"/>
            <a:ext cx="3913389" cy="553998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ctr"/>
            <a:r>
              <a:rPr lang="fr-BE" sz="3000" b="1" cap="small" dirty="0" smtClean="0">
                <a:solidFill>
                  <a:srgbClr val="7EBFD2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</a:rPr>
              <a:t>Publics</a:t>
            </a:r>
            <a:endParaRPr lang="fr-BE" sz="2500" cap="small" dirty="0">
              <a:solidFill>
                <a:srgbClr val="7EBFD2"/>
              </a:solidFill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6" name="ZoneTexte 5"/>
          <p:cNvSpPr txBox="1"/>
          <p:nvPr/>
        </p:nvSpPr>
        <p:spPr>
          <a:xfrm>
            <a:off x="2125057" y="5924591"/>
            <a:ext cx="1152127" cy="3488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ase">
              <a:lnSpc>
                <a:spcPts val="2000"/>
              </a:lnSpc>
            </a:pPr>
            <a:r>
              <a:rPr lang="fr-BE" sz="2000" dirty="0" smtClean="0"/>
              <a:t>Territoire </a:t>
            </a:r>
            <a:endParaRPr lang="fr-BE" sz="2000" dirty="0"/>
          </a:p>
        </p:txBody>
      </p:sp>
      <p:sp>
        <p:nvSpPr>
          <p:cNvPr id="7" name="ZoneTexte 6"/>
          <p:cNvSpPr txBox="1"/>
          <p:nvPr/>
        </p:nvSpPr>
        <p:spPr>
          <a:xfrm>
            <a:off x="3437139" y="5924590"/>
            <a:ext cx="1656184" cy="3488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ase">
              <a:lnSpc>
                <a:spcPts val="2000"/>
              </a:lnSpc>
            </a:pPr>
            <a:r>
              <a:rPr lang="fr-BE" sz="2000" dirty="0" smtClean="0"/>
              <a:t>Milieux de vie</a:t>
            </a:r>
            <a:endParaRPr lang="fr-BE" sz="2000" dirty="0"/>
          </a:p>
        </p:txBody>
      </p:sp>
      <p:sp>
        <p:nvSpPr>
          <p:cNvPr id="8" name="ZoneTexte 7"/>
          <p:cNvSpPr txBox="1"/>
          <p:nvPr/>
        </p:nvSpPr>
        <p:spPr>
          <a:xfrm>
            <a:off x="6891037" y="5920999"/>
            <a:ext cx="1152127" cy="6052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ase">
              <a:lnSpc>
                <a:spcPts val="2000"/>
              </a:lnSpc>
            </a:pPr>
            <a:r>
              <a:rPr lang="fr-BE" sz="2000" dirty="0" smtClean="0"/>
              <a:t>Enfants - Jeunes</a:t>
            </a:r>
            <a:endParaRPr lang="fr-BE" sz="2000" dirty="0"/>
          </a:p>
        </p:txBody>
      </p:sp>
      <p:sp>
        <p:nvSpPr>
          <p:cNvPr id="9" name="ZoneTexte 8"/>
          <p:cNvSpPr txBox="1"/>
          <p:nvPr/>
        </p:nvSpPr>
        <p:spPr>
          <a:xfrm>
            <a:off x="8277613" y="5920999"/>
            <a:ext cx="1512168" cy="3524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ase">
              <a:lnSpc>
                <a:spcPts val="2000"/>
              </a:lnSpc>
            </a:pPr>
            <a:r>
              <a:rPr lang="fr-BE" sz="2000" dirty="0" smtClean="0"/>
              <a:t>Ainés</a:t>
            </a:r>
            <a:endParaRPr lang="fr-BE" sz="2000" dirty="0"/>
          </a:p>
        </p:txBody>
      </p:sp>
      <p:sp>
        <p:nvSpPr>
          <p:cNvPr id="10" name="ZoneTexte 9"/>
          <p:cNvSpPr txBox="1"/>
          <p:nvPr/>
        </p:nvSpPr>
        <p:spPr>
          <a:xfrm>
            <a:off x="3846810" y="2234183"/>
            <a:ext cx="2114771" cy="12336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ase">
              <a:lnSpc>
                <a:spcPts val="2000"/>
              </a:lnSpc>
            </a:pPr>
            <a:r>
              <a:rPr lang="fr-BE" sz="2500" b="1" cap="small" dirty="0" smtClean="0">
                <a:solidFill>
                  <a:srgbClr val="00B050"/>
                </a:solidFill>
              </a:rPr>
              <a:t>Bouger</a:t>
            </a:r>
          </a:p>
          <a:p>
            <a:pPr algn="ctr" fontAlgn="base">
              <a:lnSpc>
                <a:spcPts val="900"/>
              </a:lnSpc>
            </a:pPr>
            <a:endParaRPr lang="fr-BE" sz="500" dirty="0" smtClean="0"/>
          </a:p>
          <a:p>
            <a:pPr algn="ctr" fontAlgn="base">
              <a:lnSpc>
                <a:spcPts val="2000"/>
              </a:lnSpc>
            </a:pPr>
            <a:r>
              <a:rPr lang="fr-BE" sz="2000" dirty="0"/>
              <a:t>Une activité physique </a:t>
            </a:r>
            <a:r>
              <a:rPr lang="fr-BE" sz="2000" dirty="0" smtClean="0"/>
              <a:t>modérée </a:t>
            </a:r>
            <a:r>
              <a:rPr lang="fr-BE" sz="2000" dirty="0"/>
              <a:t>et régulière</a:t>
            </a:r>
          </a:p>
        </p:txBody>
      </p:sp>
      <p:sp>
        <p:nvSpPr>
          <p:cNvPr id="11" name="ZoneTexte 10"/>
          <p:cNvSpPr txBox="1"/>
          <p:nvPr/>
        </p:nvSpPr>
        <p:spPr>
          <a:xfrm>
            <a:off x="6118640" y="2234183"/>
            <a:ext cx="1824806" cy="9771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ase">
              <a:lnSpc>
                <a:spcPts val="2000"/>
              </a:lnSpc>
            </a:pPr>
            <a:r>
              <a:rPr lang="fr-BE" sz="2500" b="1" cap="small" dirty="0" smtClean="0">
                <a:solidFill>
                  <a:srgbClr val="002EB0"/>
                </a:solidFill>
              </a:rPr>
              <a:t>Respirer</a:t>
            </a:r>
          </a:p>
          <a:p>
            <a:pPr algn="ctr" fontAlgn="base">
              <a:lnSpc>
                <a:spcPts val="900"/>
              </a:lnSpc>
            </a:pPr>
            <a:endParaRPr lang="fr-BE" sz="500" dirty="0" smtClean="0"/>
          </a:p>
          <a:p>
            <a:pPr algn="ctr" fontAlgn="base">
              <a:lnSpc>
                <a:spcPts val="2000"/>
              </a:lnSpc>
            </a:pPr>
            <a:r>
              <a:rPr lang="fr-BE" sz="2000" dirty="0"/>
              <a:t>Un air sain et de qualité</a:t>
            </a:r>
          </a:p>
        </p:txBody>
      </p:sp>
      <p:sp>
        <p:nvSpPr>
          <p:cNvPr id="12" name="ZoneTexte 11"/>
          <p:cNvSpPr txBox="1"/>
          <p:nvPr/>
        </p:nvSpPr>
        <p:spPr>
          <a:xfrm>
            <a:off x="8257564" y="2234183"/>
            <a:ext cx="1994125" cy="9771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ase">
              <a:lnSpc>
                <a:spcPts val="2000"/>
              </a:lnSpc>
            </a:pPr>
            <a:r>
              <a:rPr lang="fr-BE" sz="2500" b="1" cap="small" dirty="0" smtClean="0">
                <a:solidFill>
                  <a:srgbClr val="9A5408"/>
                </a:solidFill>
              </a:rPr>
              <a:t>Mieux vivre</a:t>
            </a:r>
          </a:p>
          <a:p>
            <a:pPr algn="ctr" fontAlgn="base">
              <a:lnSpc>
                <a:spcPts val="900"/>
              </a:lnSpc>
            </a:pPr>
            <a:endParaRPr lang="fr-BE" sz="500" dirty="0" smtClean="0"/>
          </a:p>
          <a:p>
            <a:pPr algn="ctr" fontAlgn="base">
              <a:lnSpc>
                <a:spcPts val="2000"/>
              </a:lnSpc>
            </a:pPr>
            <a:r>
              <a:rPr lang="fr-BE" sz="2000" dirty="0"/>
              <a:t>Bien-être pour la santé de </a:t>
            </a:r>
            <a:r>
              <a:rPr lang="fr-BE" sz="2000" dirty="0" smtClean="0"/>
              <a:t>tous</a:t>
            </a:r>
            <a:endParaRPr lang="fr-BE" sz="2000" dirty="0"/>
          </a:p>
        </p:txBody>
      </p:sp>
      <p:pic>
        <p:nvPicPr>
          <p:cNvPr id="13" name="Image 1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91037" y="4717022"/>
            <a:ext cx="1040329" cy="1112266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14" name="Image 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58556" y="4753523"/>
            <a:ext cx="1150281" cy="1084632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15" name="Image 1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64182" y="1370025"/>
            <a:ext cx="1093845" cy="734673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16" name="Image 1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8277" y="1221973"/>
            <a:ext cx="838097" cy="905645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17" name="Image 1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33803" y="1096243"/>
            <a:ext cx="1027269" cy="1048127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18" name="Image 1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69232" y="4730973"/>
            <a:ext cx="1226571" cy="1120045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19" name="Image 18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53593" y="1311435"/>
            <a:ext cx="1412785" cy="816184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20" name="Image 19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5595" y="4753050"/>
            <a:ext cx="1237491" cy="1078994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21" name="Image 20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81620" y="6246227"/>
            <a:ext cx="845650" cy="2593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850261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1670174" y="434968"/>
            <a:ext cx="8546853" cy="553998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ctr"/>
            <a:r>
              <a:rPr lang="fr-BE" sz="3000" b="1" cap="small" dirty="0" smtClean="0">
                <a:solidFill>
                  <a:srgbClr val="7EBFD2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</a:rPr>
              <a:t>Types d’interventions</a:t>
            </a:r>
            <a:endParaRPr lang="fr-BE" sz="2500" cap="small" dirty="0">
              <a:solidFill>
                <a:srgbClr val="7EBFD2"/>
              </a:solidFill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3" name="ZoneTexte 2"/>
          <p:cNvSpPr txBox="1"/>
          <p:nvPr/>
        </p:nvSpPr>
        <p:spPr>
          <a:xfrm>
            <a:off x="2340171" y="5911738"/>
            <a:ext cx="1630775" cy="6052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ase">
              <a:lnSpc>
                <a:spcPts val="2000"/>
              </a:lnSpc>
            </a:pPr>
            <a:r>
              <a:rPr lang="fr-BE" sz="2000" dirty="0" smtClean="0"/>
              <a:t>Plateformes et Réseaux</a:t>
            </a:r>
            <a:endParaRPr lang="fr-BE" sz="2000" dirty="0"/>
          </a:p>
        </p:txBody>
      </p:sp>
      <p:sp>
        <p:nvSpPr>
          <p:cNvPr id="4" name="ZoneTexte 3"/>
          <p:cNvSpPr txBox="1"/>
          <p:nvPr/>
        </p:nvSpPr>
        <p:spPr>
          <a:xfrm>
            <a:off x="5190766" y="5911737"/>
            <a:ext cx="1485951" cy="3488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ase">
              <a:lnSpc>
                <a:spcPts val="2000"/>
              </a:lnSpc>
            </a:pPr>
            <a:r>
              <a:rPr lang="fr-BE" sz="2000" dirty="0" smtClean="0"/>
              <a:t>Publications</a:t>
            </a:r>
            <a:endParaRPr lang="fr-BE" sz="2000" dirty="0"/>
          </a:p>
        </p:txBody>
      </p:sp>
      <p:sp>
        <p:nvSpPr>
          <p:cNvPr id="5" name="ZoneTexte 4"/>
          <p:cNvSpPr txBox="1"/>
          <p:nvPr/>
        </p:nvSpPr>
        <p:spPr>
          <a:xfrm>
            <a:off x="8097175" y="5911736"/>
            <a:ext cx="1152127" cy="3524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ase">
              <a:lnSpc>
                <a:spcPts val="2000"/>
              </a:lnSpc>
            </a:pPr>
            <a:r>
              <a:rPr lang="fr-BE" sz="2000" dirty="0" smtClean="0"/>
              <a:t>Outils</a:t>
            </a:r>
            <a:endParaRPr lang="fr-BE" sz="2000" dirty="0"/>
          </a:p>
        </p:txBody>
      </p:sp>
      <p:sp>
        <p:nvSpPr>
          <p:cNvPr id="6" name="ZoneTexte 5"/>
          <p:cNvSpPr txBox="1"/>
          <p:nvPr/>
        </p:nvSpPr>
        <p:spPr>
          <a:xfrm>
            <a:off x="2183025" y="2881129"/>
            <a:ext cx="1944216" cy="9258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ase">
              <a:lnSpc>
                <a:spcPts val="2000"/>
              </a:lnSpc>
            </a:pPr>
            <a:r>
              <a:rPr lang="fr-BE" sz="2000" dirty="0" smtClean="0"/>
              <a:t>Données </a:t>
            </a:r>
          </a:p>
          <a:p>
            <a:pPr algn="ctr" fontAlgn="base">
              <a:lnSpc>
                <a:spcPts val="2000"/>
              </a:lnSpc>
            </a:pPr>
            <a:r>
              <a:rPr lang="fr-BE" sz="2000" dirty="0" smtClean="0"/>
              <a:t>socio-sanitaires </a:t>
            </a:r>
          </a:p>
          <a:p>
            <a:pPr algn="ctr" fontAlgn="base">
              <a:lnSpc>
                <a:spcPts val="500"/>
              </a:lnSpc>
            </a:pPr>
            <a:endParaRPr lang="fr-BE" sz="500" dirty="0" smtClean="0"/>
          </a:p>
          <a:p>
            <a:pPr algn="ctr" fontAlgn="base">
              <a:lnSpc>
                <a:spcPts val="1000"/>
              </a:lnSpc>
            </a:pPr>
            <a:r>
              <a:rPr lang="fr-BE" sz="1200" dirty="0" smtClean="0"/>
              <a:t>(Analyses, enquêtes quantitatives et qualitatives)</a:t>
            </a:r>
            <a:endParaRPr lang="fr-BE" sz="1200" dirty="0"/>
          </a:p>
        </p:txBody>
      </p:sp>
      <p:sp>
        <p:nvSpPr>
          <p:cNvPr id="7" name="ZoneTexte 6"/>
          <p:cNvSpPr txBox="1"/>
          <p:nvPr/>
        </p:nvSpPr>
        <p:spPr>
          <a:xfrm>
            <a:off x="4938011" y="2881129"/>
            <a:ext cx="2088755" cy="605294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ctr" fontAlgn="base">
              <a:lnSpc>
                <a:spcPts val="2000"/>
              </a:lnSpc>
            </a:pPr>
            <a:r>
              <a:rPr lang="fr-BE" sz="2000" dirty="0" smtClean="0"/>
              <a:t>Accompagnement de projets</a:t>
            </a:r>
            <a:endParaRPr lang="fr-BE" sz="2000" dirty="0"/>
          </a:p>
        </p:txBody>
      </p:sp>
      <p:sp>
        <p:nvSpPr>
          <p:cNvPr id="8" name="ZoneTexte 7"/>
          <p:cNvSpPr txBox="1"/>
          <p:nvPr/>
        </p:nvSpPr>
        <p:spPr>
          <a:xfrm>
            <a:off x="7846353" y="2881129"/>
            <a:ext cx="1650618" cy="6052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ase">
              <a:lnSpc>
                <a:spcPts val="2000"/>
              </a:lnSpc>
            </a:pPr>
            <a:r>
              <a:rPr lang="fr-BE" sz="2000" dirty="0" smtClean="0"/>
              <a:t>Animations et Formations</a:t>
            </a:r>
            <a:endParaRPr lang="fr-BE" sz="2000" dirty="0"/>
          </a:p>
        </p:txBody>
      </p:sp>
      <p:pic>
        <p:nvPicPr>
          <p:cNvPr id="9" name="Image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30706" y="4659594"/>
            <a:ext cx="1624869" cy="1180570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10" name="Image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61769" y="1503964"/>
            <a:ext cx="1620714" cy="1229131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11" name="Image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73237" y="4428620"/>
            <a:ext cx="1213574" cy="1331168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12" name="Image 1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11062" y="1399066"/>
            <a:ext cx="1667537" cy="1334029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13" name="Image 1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44908" y="4530110"/>
            <a:ext cx="1226291" cy="1226291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14" name="Image 1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73498" y="1403481"/>
            <a:ext cx="1617780" cy="1329614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84150317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009400" y="2968621"/>
            <a:ext cx="8623940" cy="43704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lvl="0" indent="-457200">
              <a:buFont typeface="Wingdings 3" panose="05040102010807070707" pitchFamily="18" charset="2"/>
              <a:buChar char="&quot;"/>
            </a:pPr>
            <a:r>
              <a:rPr lang="fr-BE" altLang="fr-FR" sz="2800" dirty="0" smtClean="0">
                <a:latin typeface="Century Gothic" panose="020B0502020202020204" pitchFamily="34" charset="0"/>
              </a:rPr>
              <a:t>Accompagner des projets </a:t>
            </a:r>
          </a:p>
          <a:p>
            <a:pPr lvl="0"/>
            <a:r>
              <a:rPr lang="fr-BE" altLang="fr-FR" sz="2800" dirty="0" smtClean="0">
                <a:latin typeface="Century Gothic" panose="020B0502020202020204" pitchFamily="34" charset="0"/>
              </a:rPr>
              <a:t>	</a:t>
            </a:r>
            <a:r>
              <a:rPr lang="fr-BE" altLang="fr-FR" sz="2000" dirty="0" smtClean="0">
                <a:latin typeface="Century Gothic" panose="020B0502020202020204" pitchFamily="34" charset="0"/>
                <a:sym typeface="Wingdings 3"/>
              </a:rPr>
              <a:t>   </a:t>
            </a:r>
            <a:r>
              <a:rPr lang="fr-BE" altLang="fr-FR" sz="2000" dirty="0" smtClean="0">
                <a:latin typeface="Century Gothic" panose="020B0502020202020204" pitchFamily="34" charset="0"/>
              </a:rPr>
              <a:t>dans les milieux de vie,</a:t>
            </a:r>
          </a:p>
          <a:p>
            <a:pPr lvl="0"/>
            <a:endParaRPr lang="fr-BE" altLang="fr-FR" sz="2000" dirty="0" smtClean="0">
              <a:latin typeface="Century Gothic" panose="020B0502020202020204" pitchFamily="34" charset="0"/>
            </a:endParaRPr>
          </a:p>
          <a:p>
            <a:pPr lvl="0"/>
            <a:r>
              <a:rPr lang="fr-BE" altLang="fr-FR" sz="2000" dirty="0" smtClean="0">
                <a:latin typeface="Century Gothic" panose="020B0502020202020204" pitchFamily="34" charset="0"/>
              </a:rPr>
              <a:t>	</a:t>
            </a:r>
            <a:r>
              <a:rPr lang="fr-BE" altLang="fr-FR" sz="2000" dirty="0" smtClean="0">
                <a:latin typeface="Century Gothic" panose="020B0502020202020204" pitchFamily="34" charset="0"/>
                <a:sym typeface="Wingdings 3"/>
              </a:rPr>
              <a:t>   sur les territoires, en mobilisant et soutenant les citoyens, les professionnels </a:t>
            </a:r>
            <a:r>
              <a:rPr lang="fr-BE" altLang="fr-FR" sz="2000" dirty="0" smtClean="0">
                <a:latin typeface="Century Gothic" panose="020B0502020202020204" pitchFamily="34" charset="0"/>
              </a:rPr>
              <a:t>et les élus dans des projets de PS, afin de contribuer à la réduction des ISS</a:t>
            </a:r>
          </a:p>
          <a:p>
            <a:pPr lvl="0"/>
            <a:endParaRPr lang="fr-BE" altLang="fr-FR" sz="2800" dirty="0" smtClean="0">
              <a:latin typeface="Century Gothic" panose="020B0502020202020204" pitchFamily="34" charset="0"/>
            </a:endParaRPr>
          </a:p>
          <a:p>
            <a:pPr lvl="0">
              <a:buFont typeface="Wingdings 3" pitchFamily="18" charset="2"/>
              <a:buChar char="&quot;"/>
            </a:pPr>
            <a:r>
              <a:rPr lang="fr-BE" altLang="fr-FR" sz="2800" dirty="0" smtClean="0">
                <a:latin typeface="Century Gothic" panose="020B0502020202020204" pitchFamily="34" charset="0"/>
                <a:sym typeface="Wingdings 3"/>
              </a:rPr>
              <a:t> Construire les démarches et les outils de cet</a:t>
            </a:r>
          </a:p>
          <a:p>
            <a:pPr lvl="0"/>
            <a:r>
              <a:rPr lang="fr-BE" altLang="fr-FR" sz="2800" dirty="0" smtClean="0">
                <a:latin typeface="Century Gothic" panose="020B0502020202020204" pitchFamily="34" charset="0"/>
                <a:sym typeface="Wingdings 3"/>
              </a:rPr>
              <a:t>    accompagnement.</a:t>
            </a:r>
            <a:r>
              <a:rPr lang="fr-BE" altLang="fr-FR" sz="3200" dirty="0" smtClean="0">
                <a:latin typeface="Century Gothic" panose="020B0502020202020204" pitchFamily="34" charset="0"/>
              </a:rPr>
              <a:t> </a:t>
            </a:r>
          </a:p>
          <a:p>
            <a:pPr lvl="0"/>
            <a:endParaRPr lang="fr-BE" dirty="0" smtClean="0">
              <a:latin typeface="Century Gothic" pitchFamily="34" charset="0"/>
            </a:endParaRPr>
          </a:p>
          <a:p>
            <a:endParaRPr lang="fr-BE" dirty="0" smtClean="0"/>
          </a:p>
          <a:p>
            <a:pPr lvl="0"/>
            <a:endParaRPr lang="fr-BE" dirty="0"/>
          </a:p>
        </p:txBody>
      </p:sp>
      <p:sp>
        <p:nvSpPr>
          <p:cNvPr id="3" name="Sous-titre 3"/>
          <p:cNvSpPr txBox="1">
            <a:spLocks/>
          </p:cNvSpPr>
          <p:nvPr/>
        </p:nvSpPr>
        <p:spPr>
          <a:xfrm>
            <a:off x="299387" y="2052274"/>
            <a:ext cx="10915135" cy="720080"/>
          </a:xfrm>
          <a:prstGeom prst="rect">
            <a:avLst/>
          </a:prstGeom>
        </p:spPr>
        <p:txBody>
          <a:bodyPr/>
          <a:lstStyle/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fr-BE" sz="32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 Département</a:t>
            </a:r>
            <a:r>
              <a:rPr kumimoji="0" lang="fr-BE" sz="3200" b="1" i="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 Milieux de Vie et Territoires</a:t>
            </a:r>
            <a:r>
              <a:rPr kumimoji="0" lang="fr-BE" sz="32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lang="fr-BE" sz="3200" b="1" dirty="0" smtClean="0">
                <a:latin typeface="Century Gothic" pitchFamily="34" charset="0"/>
              </a:rPr>
              <a:t>– </a:t>
            </a:r>
            <a:r>
              <a:rPr lang="fr-BE" sz="2800" b="1" dirty="0" smtClean="0">
                <a:latin typeface="Century Gothic" pitchFamily="34" charset="0"/>
              </a:rPr>
              <a:t>Que faisons-nous ?</a:t>
            </a:r>
            <a:endParaRPr lang="fr-BE" sz="2800" b="1" dirty="0">
              <a:latin typeface="Century Gothic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214098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space réservé du contenu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21132" r="8393" b="4121"/>
          <a:stretch/>
        </p:blipFill>
        <p:spPr>
          <a:xfrm>
            <a:off x="561037" y="1565335"/>
            <a:ext cx="6035041" cy="4834185"/>
          </a:xfrm>
          <a:prstGeom prst="rect">
            <a:avLst/>
          </a:prstGeom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233851" y="239772"/>
            <a:ext cx="6392537" cy="1325563"/>
          </a:xfrm>
        </p:spPr>
        <p:txBody>
          <a:bodyPr>
            <a:normAutofit/>
          </a:bodyPr>
          <a:lstStyle/>
          <a:p>
            <a:r>
              <a:rPr lang="fr-BE" dirty="0" smtClean="0"/>
              <a:t>La promotion </a:t>
            </a:r>
            <a:br>
              <a:rPr lang="fr-BE" dirty="0" smtClean="0"/>
            </a:br>
            <a:r>
              <a:rPr lang="fr-BE" dirty="0" smtClean="0"/>
              <a:t>de la santé </a:t>
            </a:r>
            <a:endParaRPr lang="fr-BE" dirty="0"/>
          </a:p>
        </p:txBody>
      </p:sp>
      <p:sp>
        <p:nvSpPr>
          <p:cNvPr id="5" name="ZoneTexte 4"/>
          <p:cNvSpPr txBox="1"/>
          <p:nvPr/>
        </p:nvSpPr>
        <p:spPr>
          <a:xfrm>
            <a:off x="7286721" y="2319918"/>
            <a:ext cx="2881717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altLang="fr-FR" dirty="0">
                <a:latin typeface="Century Gothic" panose="020B0502020202020204" pitchFamily="34" charset="0"/>
              </a:rPr>
              <a:t>"La promotion de la santé est </a:t>
            </a:r>
            <a:r>
              <a:rPr lang="fr-FR" altLang="fr-FR" dirty="0" smtClean="0">
                <a:latin typeface="Century Gothic" panose="020B0502020202020204" pitchFamily="34" charset="0"/>
              </a:rPr>
              <a:t>le </a:t>
            </a:r>
            <a:r>
              <a:rPr lang="fr-FR" altLang="fr-FR" dirty="0">
                <a:latin typeface="Century Gothic" panose="020B0502020202020204" pitchFamily="34" charset="0"/>
              </a:rPr>
              <a:t>processus qui confère aux populations les moyens d’assurer un </a:t>
            </a:r>
            <a:r>
              <a:rPr lang="fr-FR" altLang="fr-FR" dirty="0" smtClean="0">
                <a:latin typeface="Century Gothic" panose="020B0502020202020204" pitchFamily="34" charset="0"/>
              </a:rPr>
              <a:t>plus </a:t>
            </a:r>
            <a:r>
              <a:rPr lang="fr-FR" altLang="fr-FR" dirty="0">
                <a:latin typeface="Century Gothic" panose="020B0502020202020204" pitchFamily="34" charset="0"/>
              </a:rPr>
              <a:t>grand contrôle sur leur propre santé et d’améliorer celle-ci."</a:t>
            </a:r>
          </a:p>
        </p:txBody>
      </p:sp>
      <p:sp>
        <p:nvSpPr>
          <p:cNvPr id="3" name="ZoneTexte 2"/>
          <p:cNvSpPr txBox="1"/>
          <p:nvPr/>
        </p:nvSpPr>
        <p:spPr>
          <a:xfrm>
            <a:off x="700375" y="6153299"/>
            <a:ext cx="9405257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sz="1000" dirty="0" smtClean="0"/>
              <a:t>Source: la charte d'Ottawa pour la promotion de la santé, OMS, Santé et bien être social Canada, Association canadienne de santé publique, Ontario, Novembre 1986</a:t>
            </a:r>
            <a:endParaRPr lang="fr-BE" sz="1000" dirty="0"/>
          </a:p>
        </p:txBody>
      </p:sp>
    </p:spTree>
    <p:extLst>
      <p:ext uri="{BB962C8B-B14F-4D97-AF65-F5344CB8AC3E}">
        <p14:creationId xmlns:p14="http://schemas.microsoft.com/office/powerpoint/2010/main" val="34199270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29</TotalTime>
  <Words>714</Words>
  <Application>Microsoft Office PowerPoint</Application>
  <PresentationFormat>Grand écran</PresentationFormat>
  <Paragraphs>150</Paragraphs>
  <Slides>22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8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22</vt:i4>
      </vt:variant>
    </vt:vector>
  </HeadingPairs>
  <TitlesOfParts>
    <vt:vector size="31" baseType="lpstr">
      <vt:lpstr>Arial</vt:lpstr>
      <vt:lpstr>Calibri</vt:lpstr>
      <vt:lpstr>Calibri Light</vt:lpstr>
      <vt:lpstr>Century Gothic</vt:lpstr>
      <vt:lpstr>Symbol</vt:lpstr>
      <vt:lpstr>Times New Roman</vt:lpstr>
      <vt:lpstr>Wingdings</vt:lpstr>
      <vt:lpstr>Wingdings 3</vt:lpstr>
      <vt:lpstr>Thème Office</vt:lpstr>
      <vt:lpstr>Présentation PowerPoint</vt:lpstr>
      <vt:lpstr>Les compétences psycho sociales un levier pour traverser les transitions ! Comment sont-elles un soutien pour le professionnel dans une approche de promotion de la santé ? - Sophie Pierard &amp; Anne soyez -</vt:lpstr>
      <vt:lpstr>Objectifs de l’atelier</vt:lpstr>
      <vt:lpstr>Plan de l’atelier</vt:lpstr>
      <vt:lpstr>Présentation PowerPoint</vt:lpstr>
      <vt:lpstr>Présentation PowerPoint</vt:lpstr>
      <vt:lpstr>Présentation PowerPoint</vt:lpstr>
      <vt:lpstr>Présentation PowerPoint</vt:lpstr>
      <vt:lpstr>La promotion  de la santé </vt:lpstr>
      <vt:lpstr>Questions ? </vt:lpstr>
      <vt:lpstr>Les compétences  Psycho-sociales</vt:lpstr>
      <vt:lpstr>Questions ? </vt:lpstr>
      <vt:lpstr> Liens entre  les concepts </vt:lpstr>
      <vt:lpstr>Pour rappel … </vt:lpstr>
      <vt:lpstr>Et dans ma pratique professionnelle ?</vt:lpstr>
      <vt:lpstr>Présentation PowerPoint</vt:lpstr>
      <vt:lpstr> Les CPS   Milieux d’accueil </vt:lpstr>
      <vt:lpstr>Pour aller plus loin dans ma pratique professionnelle </vt:lpstr>
      <vt:lpstr>Pour aller plus loin dans ma pratique professionnelle </vt:lpstr>
      <vt:lpstr>Je repars avec …</vt:lpstr>
      <vt:lpstr>Quelques références</vt:lpstr>
      <vt:lpstr>Présentation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Joddy Depinois</dc:creator>
  <cp:lastModifiedBy>Anne Soyez</cp:lastModifiedBy>
  <cp:revision>6</cp:revision>
  <dcterms:created xsi:type="dcterms:W3CDTF">2022-01-25T09:30:07Z</dcterms:created>
  <dcterms:modified xsi:type="dcterms:W3CDTF">2023-01-31T15:40:05Z</dcterms:modified>
</cp:coreProperties>
</file>