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handoutMasterIdLst>
    <p:handoutMasterId r:id="rId25"/>
  </p:handoutMasterIdLst>
  <p:sldIdLst>
    <p:sldId id="259" r:id="rId3"/>
    <p:sldId id="288" r:id="rId4"/>
    <p:sldId id="281" r:id="rId5"/>
    <p:sldId id="287" r:id="rId6"/>
    <p:sldId id="289" r:id="rId7"/>
    <p:sldId id="260" r:id="rId8"/>
    <p:sldId id="263" r:id="rId9"/>
    <p:sldId id="272" r:id="rId10"/>
    <p:sldId id="266" r:id="rId11"/>
    <p:sldId id="276" r:id="rId12"/>
    <p:sldId id="277" r:id="rId13"/>
    <p:sldId id="278" r:id="rId14"/>
    <p:sldId id="279" r:id="rId15"/>
    <p:sldId id="283" r:id="rId16"/>
    <p:sldId id="290" r:id="rId17"/>
    <p:sldId id="280" r:id="rId18"/>
    <p:sldId id="282" r:id="rId19"/>
    <p:sldId id="284" r:id="rId20"/>
    <p:sldId id="286" r:id="rId21"/>
    <p:sldId id="285" r:id="rId22"/>
    <p:sldId id="275" r:id="rId23"/>
  </p:sldIdLst>
  <p:sldSz cx="12192000" cy="6858000"/>
  <p:notesSz cx="6797675" cy="99282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28" autoAdjust="0"/>
    <p:restoredTop sz="94660"/>
  </p:normalViewPr>
  <p:slideViewPr>
    <p:cSldViewPr snapToGrid="0">
      <p:cViewPr varScale="1">
        <p:scale>
          <a:sx n="72" d="100"/>
          <a:sy n="72" d="100"/>
        </p:scale>
        <p:origin x="99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62D6D8-504B-4C60-A7FF-7176DFCDD0E1}" type="datetimeFigureOut">
              <a:rPr lang="fr-BE" smtClean="0"/>
              <a:t>15-10-20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05996-B67D-42F9-9355-4A2E850B686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656336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AEC8D9-2BFF-405E-A344-0475F766103A}" type="datetimeFigureOut">
              <a:rPr lang="fr-BE" smtClean="0"/>
              <a:t>15-10-20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75899-EFC7-4C0B-A10A-25B0491AA27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65735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1pPr>
            <a:lvl2pPr marL="742950" indent="-285750"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9028B5-3886-4688-A9BA-0D831B485D1D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81586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>
                <a:solidFill>
                  <a:srgbClr val="808080"/>
                </a:solidFill>
              </a:rPr>
              <a:t>JJ/MM/AAAA</a:t>
            </a:r>
          </a:p>
        </p:txBody>
      </p:sp>
    </p:spTree>
    <p:extLst>
      <p:ext uri="{BB962C8B-B14F-4D97-AF65-F5344CB8AC3E}">
        <p14:creationId xmlns:p14="http://schemas.microsoft.com/office/powerpoint/2010/main" val="738103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>
                <a:solidFill>
                  <a:srgbClr val="808080"/>
                </a:solidFill>
              </a:rPr>
              <a:t>JJ/MM/AAAA</a:t>
            </a:r>
          </a:p>
        </p:txBody>
      </p:sp>
    </p:spTree>
    <p:extLst>
      <p:ext uri="{BB962C8B-B14F-4D97-AF65-F5344CB8AC3E}">
        <p14:creationId xmlns:p14="http://schemas.microsoft.com/office/powerpoint/2010/main" val="1676400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5710767" y="3860800"/>
            <a:ext cx="1758951" cy="200660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31801" y="3860800"/>
            <a:ext cx="5075767" cy="2006600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>
                <a:solidFill>
                  <a:srgbClr val="808080"/>
                </a:solidFill>
              </a:rPr>
              <a:t>JJ/MM/AAAA</a:t>
            </a:r>
          </a:p>
        </p:txBody>
      </p:sp>
    </p:spTree>
    <p:extLst>
      <p:ext uri="{BB962C8B-B14F-4D97-AF65-F5344CB8AC3E}">
        <p14:creationId xmlns:p14="http://schemas.microsoft.com/office/powerpoint/2010/main" val="3870721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843418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07313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70551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731956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224936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1139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952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46631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>
                <a:solidFill>
                  <a:srgbClr val="808080"/>
                </a:solidFill>
              </a:rPr>
              <a:t>JJ/MM/AAAA</a:t>
            </a:r>
          </a:p>
        </p:txBody>
      </p:sp>
    </p:spTree>
    <p:extLst>
      <p:ext uri="{BB962C8B-B14F-4D97-AF65-F5344CB8AC3E}">
        <p14:creationId xmlns:p14="http://schemas.microsoft.com/office/powerpoint/2010/main" val="41014739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795434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90089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353552" y="620713"/>
            <a:ext cx="2838449" cy="555625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1" y="620713"/>
            <a:ext cx="8312151" cy="5556250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689842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>
                <a:solidFill>
                  <a:srgbClr val="808080"/>
                </a:solidFill>
              </a:rPr>
              <a:t>JJ/MM/AAAA</a:t>
            </a:r>
          </a:p>
        </p:txBody>
      </p:sp>
    </p:spTree>
    <p:extLst>
      <p:ext uri="{BB962C8B-B14F-4D97-AF65-F5344CB8AC3E}">
        <p14:creationId xmlns:p14="http://schemas.microsoft.com/office/powerpoint/2010/main" val="3148259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31801" y="5013326"/>
            <a:ext cx="3416300" cy="854075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051301" y="5013326"/>
            <a:ext cx="3418417" cy="854075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>
                <a:solidFill>
                  <a:srgbClr val="808080"/>
                </a:solidFill>
              </a:rPr>
              <a:t>JJ/MM/AAAA</a:t>
            </a:r>
          </a:p>
        </p:txBody>
      </p:sp>
    </p:spTree>
    <p:extLst>
      <p:ext uri="{BB962C8B-B14F-4D97-AF65-F5344CB8AC3E}">
        <p14:creationId xmlns:p14="http://schemas.microsoft.com/office/powerpoint/2010/main" val="2397332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>
                <a:solidFill>
                  <a:srgbClr val="808080"/>
                </a:solidFill>
              </a:rPr>
              <a:t>JJ/MM/AAAA</a:t>
            </a:r>
          </a:p>
        </p:txBody>
      </p:sp>
    </p:spTree>
    <p:extLst>
      <p:ext uri="{BB962C8B-B14F-4D97-AF65-F5344CB8AC3E}">
        <p14:creationId xmlns:p14="http://schemas.microsoft.com/office/powerpoint/2010/main" val="3109137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>
                <a:solidFill>
                  <a:srgbClr val="808080"/>
                </a:solidFill>
              </a:rPr>
              <a:t>JJ/MM/AAAA</a:t>
            </a:r>
          </a:p>
        </p:txBody>
      </p:sp>
    </p:spTree>
    <p:extLst>
      <p:ext uri="{BB962C8B-B14F-4D97-AF65-F5344CB8AC3E}">
        <p14:creationId xmlns:p14="http://schemas.microsoft.com/office/powerpoint/2010/main" val="1056233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>
                <a:solidFill>
                  <a:srgbClr val="808080"/>
                </a:solidFill>
              </a:rPr>
              <a:t>JJ/MM/AAAA</a:t>
            </a:r>
          </a:p>
        </p:txBody>
      </p:sp>
    </p:spTree>
    <p:extLst>
      <p:ext uri="{BB962C8B-B14F-4D97-AF65-F5344CB8AC3E}">
        <p14:creationId xmlns:p14="http://schemas.microsoft.com/office/powerpoint/2010/main" val="3959638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>
                <a:solidFill>
                  <a:srgbClr val="808080"/>
                </a:solidFill>
              </a:rPr>
              <a:t>JJ/MM/AAAA</a:t>
            </a:r>
          </a:p>
        </p:txBody>
      </p:sp>
    </p:spTree>
    <p:extLst>
      <p:ext uri="{BB962C8B-B14F-4D97-AF65-F5344CB8AC3E}">
        <p14:creationId xmlns:p14="http://schemas.microsoft.com/office/powerpoint/2010/main" val="1984402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>
                <a:solidFill>
                  <a:srgbClr val="808080"/>
                </a:solidFill>
              </a:rPr>
              <a:t>JJ/MM/AAAA</a:t>
            </a:r>
          </a:p>
        </p:txBody>
      </p:sp>
    </p:spTree>
    <p:extLst>
      <p:ext uri="{BB962C8B-B14F-4D97-AF65-F5344CB8AC3E}">
        <p14:creationId xmlns:p14="http://schemas.microsoft.com/office/powerpoint/2010/main" val="2213347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1801" y="3860800"/>
            <a:ext cx="70231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Présentation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5013326"/>
            <a:ext cx="703791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Présentation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165850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00" b="0"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>
                <a:solidFill>
                  <a:srgbClr val="808080"/>
                </a:solidFill>
              </a:rPr>
              <a:t>JJ/MM/AAAA</a:t>
            </a:r>
          </a:p>
        </p:txBody>
      </p:sp>
    </p:spTree>
    <p:extLst>
      <p:ext uri="{BB962C8B-B14F-4D97-AF65-F5344CB8AC3E}">
        <p14:creationId xmlns:p14="http://schemas.microsoft.com/office/powerpoint/2010/main" val="3603254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E2003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E2003C"/>
          </a:solidFill>
          <a:latin typeface="Trebuchet MS" panose="020B070302020209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E2003C"/>
          </a:solidFill>
          <a:latin typeface="Trebuchet MS" panose="020B070302020209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E2003C"/>
          </a:solidFill>
          <a:latin typeface="Trebuchet MS" panose="020B070302020209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E2003C"/>
          </a:solidFill>
          <a:latin typeface="Trebuchet MS" panose="020B070302020209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E2003C"/>
          </a:solidFill>
          <a:latin typeface="Trebuchet MS" panose="020B070302020209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E2003C"/>
          </a:solidFill>
          <a:latin typeface="Trebuchet MS" panose="020B070302020209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E2003C"/>
          </a:solidFill>
          <a:latin typeface="Trebuchet MS" panose="020B070302020209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E2003C"/>
          </a:solidFill>
          <a:latin typeface="Trebuchet MS" panose="020B070302020209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 b="1" kern="1200">
          <a:solidFill>
            <a:srgbClr val="E2003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620714"/>
            <a:ext cx="10972800" cy="433387"/>
          </a:xfrm>
          <a:prstGeom prst="rect">
            <a:avLst/>
          </a:prstGeom>
          <a:solidFill>
            <a:srgbClr val="0096D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798772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5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Trebuchet MS" panose="020B070302020209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Trebuchet MS" panose="020B070302020209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Trebuchet MS" panose="020B070302020209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Trebuchet MS" panose="020B070302020209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Trebuchet MS" panose="020B070302020209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Trebuchet MS" panose="020B070302020209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Trebuchet MS" panose="020B070302020209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Trebuchet MS" panose="020B070302020209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CMTjixI17k&amp;feature=emb_logo" TargetMode="External"/><Relationship Id="rId2" Type="http://schemas.openxmlformats.org/officeDocument/2006/relationships/hyperlink" Target="https://www.airdefamilles.be/adf-589-separation-espaces-parents/#.X4RfL9AzZPY" TargetMode="Externa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ne.be/fileadmin/user_upload/siteone/coronavirus/Aborder-les-emotions-avec-les-enfants.pdf" TargetMode="Externa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Marine.noel@one.be" TargetMode="External"/><Relationship Id="rId2" Type="http://schemas.openxmlformats.org/officeDocument/2006/relationships/hyperlink" Target="mailto:Antoine.borighem@one.be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524030" y="1828801"/>
            <a:ext cx="9997410" cy="3665912"/>
          </a:xfrm>
        </p:spPr>
        <p:txBody>
          <a:bodyPr anchor="ctr"/>
          <a:lstStyle/>
          <a:p>
            <a:pPr algn="l" eaLnBrk="1" hangingPunct="1"/>
            <a:r>
              <a:rPr lang="fr-BE" sz="3600" dirty="0"/>
              <a:t>Agir, c’est aussi une question de prévention</a:t>
            </a:r>
            <a:br>
              <a:rPr lang="fr-FR" altLang="fr-FR" sz="3600" dirty="0"/>
            </a:br>
            <a:br>
              <a:rPr lang="fr-FR" altLang="fr-FR" sz="3600" dirty="0"/>
            </a:br>
            <a:br>
              <a:rPr lang="fr-FR" altLang="fr-FR" sz="4400" dirty="0"/>
            </a:br>
            <a:br>
              <a:rPr lang="fr-FR" altLang="fr-FR" sz="4400" dirty="0"/>
            </a:br>
            <a:endParaRPr lang="fr-FR" altLang="fr-FR" sz="1800" dirty="0"/>
          </a:p>
        </p:txBody>
      </p:sp>
      <p:sp>
        <p:nvSpPr>
          <p:cNvPr id="2" name="ZoneTexte 1"/>
          <p:cNvSpPr txBox="1"/>
          <p:nvPr/>
        </p:nvSpPr>
        <p:spPr>
          <a:xfrm>
            <a:off x="6522735" y="4588626"/>
            <a:ext cx="4181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2000" dirty="0">
                <a:solidFill>
                  <a:srgbClr val="0070C0"/>
                </a:solidFill>
              </a:rPr>
              <a:t>Antoine Borighem – Marine Noel</a:t>
            </a:r>
            <a:br>
              <a:rPr lang="fr-FR" altLang="fr-FR" sz="2000" dirty="0">
                <a:solidFill>
                  <a:srgbClr val="0070C0"/>
                </a:solidFill>
              </a:rPr>
            </a:br>
            <a:r>
              <a:rPr lang="fr-FR" altLang="fr-FR" sz="2000" dirty="0">
                <a:solidFill>
                  <a:srgbClr val="0070C0"/>
                </a:solidFill>
              </a:rPr>
              <a:t>Cellule Soutien à la Parentalité</a:t>
            </a:r>
          </a:p>
        </p:txBody>
      </p:sp>
    </p:spTree>
    <p:extLst>
      <p:ext uri="{BB962C8B-B14F-4D97-AF65-F5344CB8AC3E}">
        <p14:creationId xmlns:p14="http://schemas.microsoft.com/office/powerpoint/2010/main" val="3661526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Maintenir le lien avec les familles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2388" y="1443789"/>
            <a:ext cx="9681411" cy="505326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BE" sz="2000" dirty="0"/>
              <a:t>Création d’un site internet avec forum (articles et propositions d’activités) </a:t>
            </a:r>
          </a:p>
          <a:p>
            <a:pPr>
              <a:lnSpc>
                <a:spcPct val="150000"/>
              </a:lnSpc>
            </a:pPr>
            <a:r>
              <a:rPr lang="fr-BE" sz="2000" dirty="0"/>
              <a:t>Utilisation de Facebook (diffuser des informations, articles, idées d’activités, permanences des SSM de la région, vidéos, informations sur les lignes d’écoute, …)</a:t>
            </a:r>
          </a:p>
          <a:p>
            <a:pPr lvl="0">
              <a:lnSpc>
                <a:spcPct val="150000"/>
              </a:lnSpc>
            </a:pPr>
            <a:r>
              <a:rPr lang="fr-BE" sz="2000" dirty="0"/>
              <a:t>Appels téléphoniques</a:t>
            </a:r>
          </a:p>
          <a:p>
            <a:pPr lvl="0">
              <a:lnSpc>
                <a:spcPct val="150000"/>
              </a:lnSpc>
            </a:pPr>
            <a:r>
              <a:rPr lang="fr-BE" sz="2000" dirty="0"/>
              <a:t>Groupe WhatsApp</a:t>
            </a:r>
          </a:p>
          <a:p>
            <a:pPr marL="0" indent="0">
              <a:lnSpc>
                <a:spcPct val="150000"/>
              </a:lnSpc>
              <a:buNone/>
            </a:pPr>
            <a:endParaRPr lang="fr-BE" sz="2000" dirty="0"/>
          </a:p>
          <a:p>
            <a:pPr marL="0" indent="0">
              <a:lnSpc>
                <a:spcPct val="150000"/>
              </a:lnSpc>
              <a:buNone/>
            </a:pPr>
            <a:r>
              <a:rPr lang="fr-BE" sz="2000" dirty="0"/>
              <a:t>Constat des professionnels : les parents ont peu à peu délaissé ces médias. Les parents étant dans un autre type de rencontre, ceux-ci se sont moins retrouvés dans ces dispositifs</a:t>
            </a:r>
            <a:endParaRPr lang="fr-BE" sz="1600" dirty="0"/>
          </a:p>
        </p:txBody>
      </p:sp>
    </p:spTree>
    <p:extLst>
      <p:ext uri="{BB962C8B-B14F-4D97-AF65-F5344CB8AC3E}">
        <p14:creationId xmlns:p14="http://schemas.microsoft.com/office/powerpoint/2010/main" val="321125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En parallèle … Des pistes pour les parents en situation d’urgence 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478" y="1825625"/>
            <a:ext cx="6155044" cy="4351338"/>
          </a:xfrm>
        </p:spPr>
      </p:pic>
    </p:spTree>
    <p:extLst>
      <p:ext uri="{BB962C8B-B14F-4D97-AF65-F5344CB8AC3E}">
        <p14:creationId xmlns:p14="http://schemas.microsoft.com/office/powerpoint/2010/main" val="1592039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Fiches </a:t>
            </a:r>
            <a:r>
              <a:rPr lang="fr-BE" dirty="0" err="1"/>
              <a:t>UCLouvain</a:t>
            </a:r>
            <a:r>
              <a:rPr lang="fr-BE" dirty="0"/>
              <a:t> : Confinement, soutien aux familles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6400" y="1503408"/>
            <a:ext cx="10515600" cy="4351338"/>
          </a:xfrm>
        </p:spPr>
        <p:txBody>
          <a:bodyPr/>
          <a:lstStyle/>
          <a:p>
            <a:r>
              <a:rPr lang="fr-BE" sz="2000" dirty="0"/>
              <a:t>24 thématiques: </a:t>
            </a:r>
          </a:p>
          <a:p>
            <a:pPr lvl="1"/>
            <a:r>
              <a:rPr lang="fr-BE" sz="1800" dirty="0"/>
              <a:t>Donner au enfants des informations sur l’épidémie</a:t>
            </a:r>
          </a:p>
          <a:p>
            <a:pPr lvl="1"/>
            <a:r>
              <a:rPr lang="fr-BE" sz="1800" dirty="0"/>
              <a:t>S’organiser pendant le confinement</a:t>
            </a:r>
          </a:p>
          <a:p>
            <a:pPr lvl="1"/>
            <a:r>
              <a:rPr lang="fr-BE" sz="1800" dirty="0"/>
              <a:t>Adopter les règles d’hygiène</a:t>
            </a:r>
          </a:p>
          <a:p>
            <a:pPr lvl="1"/>
            <a:r>
              <a:rPr lang="fr-BE" sz="1800" dirty="0"/>
              <a:t>Activités agréables ensemble</a:t>
            </a:r>
          </a:p>
          <a:p>
            <a:pPr lvl="1"/>
            <a:r>
              <a:rPr lang="fr-BE" sz="1800" dirty="0"/>
              <a:t>Garder une santé physique et psychique</a:t>
            </a:r>
          </a:p>
          <a:p>
            <a:pPr lvl="1"/>
            <a:r>
              <a:rPr lang="fr-BE" sz="1800" dirty="0"/>
              <a:t>Prendre soin de soi en tant que parent</a:t>
            </a:r>
          </a:p>
          <a:p>
            <a:pPr lvl="1"/>
            <a:r>
              <a:rPr lang="fr-BE" sz="1800" dirty="0"/>
              <a:t>Mettre en place l’école à la maison</a:t>
            </a:r>
          </a:p>
          <a:p>
            <a:pPr lvl="1"/>
            <a:r>
              <a:rPr lang="fr-BE" sz="1800" dirty="0"/>
              <a:t>Comment réduire le risque de faire un burn-out parental ?</a:t>
            </a:r>
          </a:p>
          <a:p>
            <a:pPr lvl="1"/>
            <a:r>
              <a:rPr lang="fr-BE" sz="1800" dirty="0"/>
              <a:t>La question de l’ennui et la gestion de l’espace</a:t>
            </a:r>
          </a:p>
          <a:p>
            <a:pPr lvl="1"/>
            <a:r>
              <a:rPr lang="fr-BE" sz="1800" dirty="0"/>
              <a:t>Quand les parents montrent l’exemple</a:t>
            </a:r>
          </a:p>
          <a:p>
            <a:pPr lvl="1"/>
            <a:r>
              <a:rPr lang="fr-BE" sz="1800" dirty="0"/>
              <a:t>Les moments difficiles</a:t>
            </a:r>
          </a:p>
          <a:p>
            <a:pPr lvl="1"/>
            <a:r>
              <a:rPr lang="fr-BE" sz="1800" dirty="0"/>
              <a:t>Les réactions les plus fréquentes face au stress (petite enfance – 6 à 12 ans - ado)</a:t>
            </a:r>
          </a:p>
          <a:p>
            <a:pPr lvl="1"/>
            <a:r>
              <a:rPr lang="fr-BE" sz="1800" dirty="0"/>
              <a:t>… 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88388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330926"/>
            <a:ext cx="10972800" cy="723175"/>
          </a:xfrm>
        </p:spPr>
        <p:txBody>
          <a:bodyPr/>
          <a:lstStyle/>
          <a:p>
            <a:r>
              <a:rPr lang="fr-BE" dirty="0"/>
              <a:t>Fiches UCL : Confinement, soutien aux</a:t>
            </a:r>
            <a:br>
              <a:rPr lang="fr-BE" dirty="0"/>
            </a:br>
            <a:r>
              <a:rPr lang="fr-BE" dirty="0"/>
              <a:t>familles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2033" y="1276985"/>
            <a:ext cx="4741817" cy="1675221"/>
          </a:xfrm>
        </p:spPr>
        <p:txBody>
          <a:bodyPr/>
          <a:lstStyle/>
          <a:p>
            <a:pPr marL="0" indent="0">
              <a:buNone/>
            </a:pPr>
            <a:r>
              <a:rPr lang="fr-BE" sz="2000" dirty="0"/>
              <a:t>Structurer le temps, prendre soin, garder des temps de qualité avec les enfants, s’accorder entre parents (coparentalité qui vise le confort de tous), moment où chacun a ses propres activités, …</a:t>
            </a:r>
            <a:endParaRPr lang="fr-BE" dirty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9196" y="1384"/>
            <a:ext cx="5062804" cy="678715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053" y="3308169"/>
            <a:ext cx="5822507" cy="334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04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D’autres services de prévention générale …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349829"/>
            <a:ext cx="10515600" cy="4827134"/>
          </a:xfrm>
        </p:spPr>
        <p:txBody>
          <a:bodyPr/>
          <a:lstStyle/>
          <a:p>
            <a:r>
              <a:rPr lang="fr-BE" sz="2400" dirty="0"/>
              <a:t>Services Espaces Parents dans la Séparation: articulation des parents autour des besoins de l’enfant (le dégager des conflits), vers une coparentalité responsable : 2 dans le Hainaut (Mons, Charleroi), 7 services agréés en FWB</a:t>
            </a:r>
          </a:p>
          <a:p>
            <a:r>
              <a:rPr lang="fr-BE" sz="2400" dirty="0">
                <a:hlinkClick r:id="rId2"/>
              </a:rPr>
              <a:t>https://www.airdefamilles.be/adf-589-separation-espaces-parents/#.X4RfL9AzZPY</a:t>
            </a:r>
            <a:r>
              <a:rPr lang="fr-BE" sz="2400" dirty="0"/>
              <a:t> </a:t>
            </a:r>
          </a:p>
          <a:p>
            <a:r>
              <a:rPr lang="fr-BE" sz="2400" dirty="0">
                <a:hlinkClick r:id="rId3"/>
              </a:rPr>
              <a:t>https://www.youtube.com/watch?v=TCMTjixI17k&amp;feature=emb_logo</a:t>
            </a:r>
            <a:endParaRPr lang="fr-BE" sz="2400" dirty="0"/>
          </a:p>
          <a:p>
            <a:endParaRPr lang="fr-BE" sz="2400" dirty="0"/>
          </a:p>
          <a:p>
            <a:endParaRPr lang="fr-BE" sz="2400" dirty="0"/>
          </a:p>
          <a:p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2137476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D’autres services de prévention générale …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349829"/>
            <a:ext cx="10515600" cy="4827134"/>
          </a:xfrm>
        </p:spPr>
        <p:txBody>
          <a:bodyPr/>
          <a:lstStyle/>
          <a:p>
            <a:r>
              <a:rPr lang="fr-BE" sz="2400" dirty="0"/>
              <a:t>Services d’Accompagnement Périnatal (accompagnement de la parentalité fragilisée jusqu’aux 3 ans de l’enfant)</a:t>
            </a:r>
            <a:endParaRPr lang="fr-BE" sz="2400" dirty="0">
              <a:solidFill>
                <a:srgbClr val="FF0000"/>
              </a:solidFill>
            </a:endParaRPr>
          </a:p>
        </p:txBody>
      </p:sp>
      <p:pic>
        <p:nvPicPr>
          <p:cNvPr id="4" name="Service d'Accompagnement Périnat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905691"/>
            <a:ext cx="10074850" cy="566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2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2777" y="620714"/>
            <a:ext cx="11199223" cy="433387"/>
          </a:xfrm>
        </p:spPr>
        <p:txBody>
          <a:bodyPr/>
          <a:lstStyle/>
          <a:p>
            <a:r>
              <a:rPr lang="fr-BE" dirty="0"/>
              <a:t>Actions mises en place par l’ONE dans le cadre du soutien à la parentalité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fr-BE" sz="2400" dirty="0"/>
              <a:t>Groupe de parole à distance : jeunes parents confinés </a:t>
            </a:r>
          </a:p>
          <a:p>
            <a:pPr>
              <a:lnSpc>
                <a:spcPct val="150000"/>
              </a:lnSpc>
            </a:pPr>
            <a:r>
              <a:rPr lang="fr-BE" sz="2400" dirty="0"/>
              <a:t>Brochure « Aborder les émotions avec les enfants » : </a:t>
            </a:r>
            <a:r>
              <a:rPr lang="fr-BE" sz="2400" dirty="0">
                <a:hlinkClick r:id="rId2"/>
              </a:rPr>
              <a:t>https://www.one.be/fileadmin/user_upload/siteone/coronavirus/Aborder-les-emotions-avec-les-enfants.pdf</a:t>
            </a:r>
            <a:endParaRPr lang="fr-BE" sz="2400" dirty="0"/>
          </a:p>
          <a:p>
            <a:pPr>
              <a:lnSpc>
                <a:spcPct val="150000"/>
              </a:lnSpc>
            </a:pPr>
            <a:r>
              <a:rPr lang="fr-BE" sz="2400" dirty="0"/>
              <a:t>Articles ONE à destination du grand public</a:t>
            </a:r>
          </a:p>
        </p:txBody>
      </p:sp>
    </p:spTree>
    <p:extLst>
      <p:ext uri="{BB962C8B-B14F-4D97-AF65-F5344CB8AC3E}">
        <p14:creationId xmlns:p14="http://schemas.microsoft.com/office/powerpoint/2010/main" val="2649082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Les écrans ont-ils aidé les parents pendant le confinement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sz="2000" dirty="0"/>
              <a:t>Adaptation de l’utilisation durant le confinement …</a:t>
            </a:r>
          </a:p>
          <a:p>
            <a:pPr marL="400050" lvl="1" indent="0">
              <a:buNone/>
            </a:pPr>
            <a:r>
              <a:rPr lang="fr-FR" sz="1800" dirty="0"/>
              <a:t>« Coucou aux mamys (2x15min/jour) + 30 min de </a:t>
            </a:r>
            <a:r>
              <a:rPr lang="fr-FR" sz="1800" dirty="0" err="1"/>
              <a:t>Peppa</a:t>
            </a:r>
            <a:r>
              <a:rPr lang="fr-FR" sz="1800" dirty="0"/>
              <a:t> </a:t>
            </a:r>
            <a:r>
              <a:rPr lang="fr-FR" sz="1800" dirty="0" err="1"/>
              <a:t>Pig</a:t>
            </a:r>
            <a:r>
              <a:rPr lang="fr-FR" sz="1800" dirty="0"/>
              <a:t> en anglais quasi tous les jours pendant que je faisais le repas... Elle a 2 ans... Pas top mais on fait ce qu'on peut ... »</a:t>
            </a:r>
          </a:p>
          <a:p>
            <a:r>
              <a:rPr lang="fr-FR" sz="2000" dirty="0"/>
              <a:t>Maintenir des limites malgré tout (jeux éducatifs, temps hors écran)</a:t>
            </a:r>
          </a:p>
          <a:p>
            <a:r>
              <a:rPr lang="fr-FR" sz="2000" i="1" dirty="0"/>
              <a:t>Permet des moments de pause durant le télétravail </a:t>
            </a:r>
          </a:p>
          <a:p>
            <a:pPr marL="400050" lvl="1" indent="0">
              <a:buNone/>
            </a:pPr>
            <a:r>
              <a:rPr lang="fr-FR" sz="1800" i="1" dirty="0"/>
              <a:t>« Mon fils de 5 ans ne connaissait pas la tablette… jusqu'au confinement ! Ça a commencé avec les jeux/exercices envoyés par son institutrice, qu'il faisait pendant que je </a:t>
            </a:r>
            <a:r>
              <a:rPr lang="fr-FR" sz="1800" i="1" dirty="0" err="1"/>
              <a:t>télétravaillais</a:t>
            </a:r>
            <a:r>
              <a:rPr lang="fr-FR" sz="1800" i="1" dirty="0"/>
              <a:t>. Puis, de fil en aiguille, il a découvert qu'il y avait d'autres jeux, beaucoup moins éducatifs, (...). »</a:t>
            </a:r>
          </a:p>
          <a:p>
            <a:pPr marL="400050" lvl="1" indent="0">
              <a:buNone/>
            </a:pPr>
            <a:r>
              <a:rPr lang="fr-FR" sz="1800" dirty="0">
                <a:solidFill>
                  <a:srgbClr val="000000"/>
                </a:solidFill>
                <a:latin typeface="Roboto"/>
              </a:rPr>
              <a:t>« </a:t>
            </a:r>
            <a:r>
              <a:rPr lang="fr-FR" sz="1800" i="1" dirty="0">
                <a:solidFill>
                  <a:srgbClr val="000000"/>
                </a:solidFill>
                <a:latin typeface="Roboto"/>
              </a:rPr>
              <a:t>Comme la plupart des parents, on essaye d'éviter un max les écrans mais ayant été en télétravail, seule à la maison avec une puce de 27 mois, Mickey a été mon ami pour me permettre, par moments de pouvoir travailler "tranquillement" et pouvoir occuper un peu ma puce.... (...)</a:t>
            </a:r>
            <a:r>
              <a:rPr lang="fr-FR" sz="1800" dirty="0">
                <a:solidFill>
                  <a:srgbClr val="000000"/>
                </a:solidFill>
                <a:latin typeface="Roboto"/>
              </a:rPr>
              <a:t>»</a:t>
            </a:r>
            <a:endParaRPr lang="fr-FR" sz="1800" dirty="0"/>
          </a:p>
          <a:p>
            <a:pPr marL="0" indent="0">
              <a:buNone/>
            </a:pPr>
            <a:endParaRPr lang="fr-BE" sz="2000" dirty="0"/>
          </a:p>
          <a:p>
            <a:pPr marL="0" indent="0" algn="ctr">
              <a:buNone/>
            </a:pPr>
            <a:r>
              <a:rPr lang="fr-BE" sz="2000" b="1" u="sng" dirty="0"/>
              <a:t>Tenir compte des contextes de vie !</a:t>
            </a:r>
          </a:p>
        </p:txBody>
      </p:sp>
    </p:spTree>
    <p:extLst>
      <p:ext uri="{BB962C8B-B14F-4D97-AF65-F5344CB8AC3E}">
        <p14:creationId xmlns:p14="http://schemas.microsoft.com/office/powerpoint/2010/main" val="2525441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01486" y="620714"/>
            <a:ext cx="11190514" cy="433387"/>
          </a:xfrm>
        </p:spPr>
        <p:txBody>
          <a:bodyPr/>
          <a:lstStyle/>
          <a:p>
            <a:r>
              <a:rPr lang="fr-FR" dirty="0"/>
              <a:t>Articles ONE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Comment concilier télétravail et garde d’enfants ? </a:t>
            </a:r>
          </a:p>
          <a:p>
            <a:r>
              <a:rPr lang="fr-FR" dirty="0"/>
              <a:t>Confinement familial : pas des Supermen ou des </a:t>
            </a:r>
            <a:r>
              <a:rPr lang="fr-FR" dirty="0" err="1"/>
              <a:t>Superwomen</a:t>
            </a:r>
            <a:endParaRPr lang="fr-FR" dirty="0"/>
          </a:p>
          <a:p>
            <a:r>
              <a:rPr lang="fr-FR" dirty="0"/>
              <a:t>Comment aborder le sujet du coronavirus avec votre enfant ?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4545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Les Ecoles De Devoirs (EDD) … Un acteur de prévention à part entière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sz="2800" dirty="0"/>
              <a:t>Suite à la pandémie, une série d’EDD ne peuvent plus accueillir les parents dans leurs structures, ce qui a un impact sur le lien avec celles-ci</a:t>
            </a:r>
          </a:p>
          <a:p>
            <a:r>
              <a:rPr lang="fr-BE" sz="2800" dirty="0"/>
              <a:t>Toutefois, une série d’autres EDD voient leur fréquentation fortement diminuer, ce qui peut impacter, dans certains contextes, les apprentissages des enfants</a:t>
            </a:r>
          </a:p>
          <a:p>
            <a:r>
              <a:rPr lang="fr-BE" sz="2800" dirty="0"/>
              <a:t>Se renseigner de la situation des EDD proches de chez vous et les promouvoir auprès de votre public peut donc contribuer au bien-être de l’enfant et des familles</a:t>
            </a:r>
          </a:p>
        </p:txBody>
      </p:sp>
    </p:spTree>
    <p:extLst>
      <p:ext uri="{BB962C8B-B14F-4D97-AF65-F5344CB8AC3E}">
        <p14:creationId xmlns:p14="http://schemas.microsoft.com/office/powerpoint/2010/main" val="215250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:\COMMUN\SOUTIEN PARENTALITE\REFERENTIEL\Dessins Cécile Bertrand\illus validées 2016\soutenir parent vs soutenir parentalité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111" y="2154238"/>
            <a:ext cx="3471863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ZoneTexte 1"/>
          <p:cNvSpPr txBox="1">
            <a:spLocks noChangeArrowheads="1"/>
          </p:cNvSpPr>
          <p:nvPr/>
        </p:nvSpPr>
        <p:spPr bwMode="auto">
          <a:xfrm>
            <a:off x="1189038" y="1149987"/>
            <a:ext cx="43846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1pPr>
            <a:lvl2pPr marL="742950" indent="-285750"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fr-BE" altLang="fr-FR" sz="1600" dirty="0">
                <a:solidFill>
                  <a:schemeClr val="tx1"/>
                </a:solidFill>
              </a:rPr>
              <a:t>La Cellule </a:t>
            </a:r>
            <a:r>
              <a:rPr lang="fr-BE" altLang="fr-FR" sz="1600" dirty="0" err="1">
                <a:solidFill>
                  <a:schemeClr val="tx1"/>
                </a:solidFill>
              </a:rPr>
              <a:t>SouPa</a:t>
            </a:r>
            <a:r>
              <a:rPr lang="fr-BE" altLang="fr-FR" sz="16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fr-BE" altLang="fr-FR" sz="1400" b="0" dirty="0">
                <a:solidFill>
                  <a:schemeClr val="tx1"/>
                </a:solidFill>
              </a:rPr>
              <a:t>Equipe pluridisciplinaire - Personnes ressources </a:t>
            </a:r>
          </a:p>
        </p:txBody>
      </p:sp>
      <p:sp>
        <p:nvSpPr>
          <p:cNvPr id="14340" name="Rectangle à coins arrondis 2"/>
          <p:cNvSpPr>
            <a:spLocks noChangeArrowheads="1"/>
          </p:cNvSpPr>
          <p:nvPr/>
        </p:nvSpPr>
        <p:spPr bwMode="auto">
          <a:xfrm>
            <a:off x="6400755" y="1213645"/>
            <a:ext cx="4176712" cy="2232025"/>
          </a:xfrm>
          <a:prstGeom prst="wedgeRoundRectCallout">
            <a:avLst>
              <a:gd name="adj1" fmla="val -36275"/>
              <a:gd name="adj2" fmla="val 63278"/>
              <a:gd name="adj3" fmla="val 16667"/>
            </a:avLst>
          </a:prstGeom>
          <a:noFill/>
          <a:ln w="9525">
            <a:solidFill>
              <a:srgbClr val="0096D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4800" b="1">
                <a:solidFill>
                  <a:srgbClr val="E2003C"/>
                </a:solidFill>
                <a:latin typeface="Trebuchet MS" pitchFamily="34" charset="0"/>
              </a:defRPr>
            </a:lvl1pPr>
            <a:lvl2pPr marL="742950" indent="-285750">
              <a:defRPr sz="4800" b="1">
                <a:solidFill>
                  <a:srgbClr val="E2003C"/>
                </a:solidFill>
                <a:latin typeface="Trebuchet MS" pitchFamily="34" charset="0"/>
              </a:defRPr>
            </a:lvl2pPr>
            <a:lvl3pPr marL="1143000" indent="-228600">
              <a:defRPr sz="4800" b="1">
                <a:solidFill>
                  <a:srgbClr val="E2003C"/>
                </a:solidFill>
                <a:latin typeface="Trebuchet MS" pitchFamily="34" charset="0"/>
              </a:defRPr>
            </a:lvl3pPr>
            <a:lvl4pPr marL="1600200" indent="-228600">
              <a:defRPr sz="4800" b="1">
                <a:solidFill>
                  <a:srgbClr val="E2003C"/>
                </a:solidFill>
                <a:latin typeface="Trebuchet MS" pitchFamily="34" charset="0"/>
              </a:defRPr>
            </a:lvl4pPr>
            <a:lvl5pPr marL="2057400" indent="-228600">
              <a:defRPr sz="4800" b="1">
                <a:solidFill>
                  <a:srgbClr val="E2003C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E2003C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E2003C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E2003C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E2003C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defRPr/>
            </a:pPr>
            <a:r>
              <a:rPr lang="fr-BE" altLang="fr-FR" sz="1600" dirty="0">
                <a:solidFill>
                  <a:schemeClr val="tx1"/>
                </a:solidFill>
              </a:rPr>
              <a:t>Quoi?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fr-BE" altLang="fr-FR" sz="1400" b="0" dirty="0">
              <a:solidFill>
                <a:schemeClr val="tx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fr-BE" altLang="fr-FR" sz="1400" b="0" dirty="0">
                <a:solidFill>
                  <a:schemeClr val="tx1"/>
                </a:solidFill>
              </a:rPr>
              <a:t>Accompagner les professionnels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fr-BE" altLang="fr-FR" sz="1400" b="0" dirty="0">
                <a:solidFill>
                  <a:schemeClr val="tx1"/>
                </a:solidFill>
              </a:rPr>
              <a:t>Initier, impulser coordonner des travaux, des recherches, des outils, des groupes de travail… 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fr-BE" altLang="fr-FR" sz="1400" b="0" dirty="0">
                <a:solidFill>
                  <a:schemeClr val="tx1"/>
                </a:solidFill>
              </a:rPr>
              <a:t> Collaborer avec </a:t>
            </a:r>
            <a:r>
              <a:rPr lang="fr-BE" altLang="fr-FR" sz="1400" dirty="0">
                <a:solidFill>
                  <a:schemeClr val="tx1"/>
                </a:solidFill>
              </a:rPr>
              <a:t>l’ensemble des acteurs de la Fédération Wallonie-Bruxelles 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fr-BE" altLang="fr-FR" sz="1400" b="0" dirty="0">
                <a:solidFill>
                  <a:schemeClr val="tx1"/>
                </a:solidFill>
              </a:rPr>
              <a:t>Langage commun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BE" altLang="fr-FR" sz="1400" dirty="0"/>
          </a:p>
        </p:txBody>
      </p:sp>
      <p:sp>
        <p:nvSpPr>
          <p:cNvPr id="2" name="Rectangle à coins arrondis 1"/>
          <p:cNvSpPr/>
          <p:nvPr/>
        </p:nvSpPr>
        <p:spPr bwMode="auto">
          <a:xfrm>
            <a:off x="1539331" y="4405858"/>
            <a:ext cx="5075238" cy="2376487"/>
          </a:xfrm>
          <a:prstGeom prst="wedgeRoundRectCallout">
            <a:avLst>
              <a:gd name="adj1" fmla="val -8261"/>
              <a:gd name="adj2" fmla="val -63062"/>
              <a:gd name="adj3" fmla="val 16667"/>
            </a:avLst>
          </a:prstGeom>
          <a:noFill/>
          <a:ln w="9525" cap="flat" cmpd="sng" algn="ctr">
            <a:solidFill>
              <a:srgbClr val="0096D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r>
              <a:rPr lang="fr-BE" dirty="0"/>
              <a:t>Actions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BE" sz="8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BE" sz="1400" dirty="0"/>
              <a:t>Accompagnement des Services Spécifiques de Soutien à la Parentalité (Lieux de Rencontre Enfants et Parents &amp; Espaces Parents dans la Séparation)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BE" sz="1400" dirty="0"/>
              <a:t>Développer et implémenter le référentiel de soutien à la parentalité et les documents y afférents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BE" sz="1400" dirty="0"/>
              <a:t>Participation à des groupes de travail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BE" sz="1400" dirty="0"/>
              <a:t>Coordonner des campagnes d’informations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BE" sz="14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BE" sz="1400" dirty="0"/>
          </a:p>
        </p:txBody>
      </p:sp>
      <p:sp>
        <p:nvSpPr>
          <p:cNvPr id="14342" name="Rectangle à coins arrondis 2"/>
          <p:cNvSpPr>
            <a:spLocks noChangeArrowheads="1"/>
          </p:cNvSpPr>
          <p:nvPr/>
        </p:nvSpPr>
        <p:spPr bwMode="auto">
          <a:xfrm>
            <a:off x="1436689" y="1094582"/>
            <a:ext cx="3889375" cy="687387"/>
          </a:xfrm>
          <a:prstGeom prst="wedgeRoundRectCallout">
            <a:avLst>
              <a:gd name="adj1" fmla="val -11227"/>
              <a:gd name="adj2" fmla="val 87843"/>
              <a:gd name="adj3" fmla="val 16667"/>
            </a:avLst>
          </a:prstGeom>
          <a:noFill/>
          <a:ln w="9525" algn="ctr">
            <a:solidFill>
              <a:srgbClr val="E2003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1pPr>
            <a:lvl2pPr marL="742950" indent="-285750"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fr-BE" altLang="fr-FR"/>
          </a:p>
        </p:txBody>
      </p:sp>
      <p:sp>
        <p:nvSpPr>
          <p:cNvPr id="4" name="Rectangle à coins arrondis 3"/>
          <p:cNvSpPr/>
          <p:nvPr/>
        </p:nvSpPr>
        <p:spPr bwMode="auto">
          <a:xfrm>
            <a:off x="7166519" y="4080148"/>
            <a:ext cx="2300288" cy="2079625"/>
          </a:xfrm>
          <a:prstGeom prst="wedgeRoundRectCallout">
            <a:avLst>
              <a:gd name="adj1" fmla="val -76551"/>
              <a:gd name="adj2" fmla="val -43798"/>
              <a:gd name="adj3" fmla="val 16667"/>
            </a:avLst>
          </a:prstGeom>
          <a:noFill/>
          <a:ln w="9525" cap="flat" cmpd="sng" algn="ctr">
            <a:solidFill>
              <a:srgbClr val="0096D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r>
              <a:rPr lang="fr-BE" dirty="0"/>
              <a:t>Méthodologie</a:t>
            </a:r>
          </a:p>
          <a:p>
            <a:pPr algn="ctr" eaLnBrk="1" hangingPunct="1">
              <a:defRPr/>
            </a:pPr>
            <a:endParaRPr lang="fr-BE" sz="11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BE" sz="1400" dirty="0"/>
              <a:t>Réflexion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BE" sz="1400" dirty="0"/>
              <a:t>Réflexivité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BE" sz="1400" dirty="0"/>
              <a:t>Co-construction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BE" sz="1400" dirty="0"/>
              <a:t>Experts nationaux et internationaux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BE" sz="1400" dirty="0"/>
              <a:t>Cohérence</a:t>
            </a:r>
          </a:p>
          <a:p>
            <a:pPr eaLnBrk="1" hangingPunct="1">
              <a:defRPr/>
            </a:pPr>
            <a:endParaRPr lang="fr-BE" dirty="0"/>
          </a:p>
          <a:p>
            <a:pPr eaLnBrk="1" hangingPunct="1">
              <a:defRPr/>
            </a:pPr>
            <a:endParaRPr lang="fr-BE" dirty="0"/>
          </a:p>
        </p:txBody>
      </p:sp>
      <p:sp>
        <p:nvSpPr>
          <p:cNvPr id="9" name="Titre 1"/>
          <p:cNvSpPr txBox="1">
            <a:spLocks/>
          </p:cNvSpPr>
          <p:nvPr/>
        </p:nvSpPr>
        <p:spPr bwMode="auto">
          <a:xfrm>
            <a:off x="644434" y="369096"/>
            <a:ext cx="10972800" cy="433387"/>
          </a:xfrm>
          <a:prstGeom prst="rect">
            <a:avLst/>
          </a:prstGeom>
          <a:solidFill>
            <a:srgbClr val="0096D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Trebuchet MS" panose="020B070302020209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Trebuchet MS" panose="020B070302020209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Trebuchet MS" panose="020B070302020209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Trebuchet MS" panose="020B070302020209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Trebuchet MS" panose="020B070302020209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Qui sommes-nous ?</a:t>
            </a:r>
            <a:endParaRPr kumimoji="0" lang="fr-BE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32952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200" dirty="0"/>
              <a:t>Conclusion …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6400" y="175595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BE" sz="2800" dirty="0"/>
              <a:t>Ou de la difficulté de conclure …</a:t>
            </a:r>
          </a:p>
          <a:p>
            <a:pPr marL="0" indent="0">
              <a:buNone/>
            </a:pPr>
            <a:endParaRPr lang="fr-BE" sz="2400" dirty="0"/>
          </a:p>
          <a:p>
            <a:pPr marL="0" indent="0">
              <a:buNone/>
            </a:pPr>
            <a:r>
              <a:rPr lang="fr-BE" sz="2800" dirty="0"/>
              <a:t>La situation reste inédite : l’incertitude marque encore le climat actuel. Le fonctionnement familial a été / continue d’être marqué par le contexte de confinement. </a:t>
            </a:r>
          </a:p>
          <a:p>
            <a:pPr marL="0" indent="0">
              <a:buNone/>
            </a:pPr>
            <a:r>
              <a:rPr lang="fr-BE" sz="2800" dirty="0"/>
              <a:t>L’ancrage théorique du soutien à la parentalité peut continuer à fournir des balises au professionnels afin d’agir auprès des familles de manière bienveillante et adaptée à leur situation, besoins, contexte de vie. </a:t>
            </a:r>
          </a:p>
        </p:txBody>
      </p:sp>
    </p:spTree>
    <p:extLst>
      <p:ext uri="{BB962C8B-B14F-4D97-AF65-F5344CB8AC3E}">
        <p14:creationId xmlns:p14="http://schemas.microsoft.com/office/powerpoint/2010/main" val="2194736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90748" y="1103217"/>
            <a:ext cx="10515600" cy="5387254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None/>
            </a:pPr>
            <a:r>
              <a:rPr lang="fr-BE" sz="3600" b="1" dirty="0">
                <a:solidFill>
                  <a:srgbClr val="E2003C"/>
                </a:solidFill>
                <a:latin typeface="+mj-lt"/>
                <a:ea typeface="+mj-ea"/>
                <a:cs typeface="+mj-cs"/>
              </a:rPr>
              <a:t>Merci pour votre attention !</a:t>
            </a:r>
          </a:p>
          <a:p>
            <a:pPr marL="0" indent="0">
              <a:buNone/>
            </a:pPr>
            <a:endParaRPr lang="fr-BE" dirty="0">
              <a:solidFill>
                <a:srgbClr val="FE0000"/>
              </a:solidFill>
            </a:endParaRPr>
          </a:p>
          <a:p>
            <a:pPr marL="0" indent="0">
              <a:buNone/>
            </a:pPr>
            <a:r>
              <a:rPr lang="fr-BE" dirty="0"/>
              <a:t>D’autres questions ?</a:t>
            </a:r>
          </a:p>
          <a:p>
            <a:pPr marL="0" indent="0">
              <a:buNone/>
            </a:pPr>
            <a:r>
              <a:rPr lang="fr-BE" dirty="0">
                <a:solidFill>
                  <a:srgbClr val="FE0000"/>
                </a:solidFill>
                <a:hlinkClick r:id="rId2"/>
              </a:rPr>
              <a:t>Antoine.borighem@one.be</a:t>
            </a:r>
            <a:endParaRPr lang="fr-BE" dirty="0">
              <a:solidFill>
                <a:srgbClr val="FE0000"/>
              </a:solidFill>
            </a:endParaRPr>
          </a:p>
          <a:p>
            <a:pPr marL="0" indent="0">
              <a:buNone/>
            </a:pPr>
            <a:r>
              <a:rPr lang="fr-BE" dirty="0">
                <a:solidFill>
                  <a:srgbClr val="FE0000"/>
                </a:solidFill>
                <a:hlinkClick r:id="rId3"/>
              </a:rPr>
              <a:t>Marine.noel@one.be</a:t>
            </a:r>
            <a:endParaRPr lang="fr-BE" dirty="0">
              <a:solidFill>
                <a:srgbClr val="FE0000"/>
              </a:solidFill>
            </a:endParaRPr>
          </a:p>
          <a:p>
            <a:pPr marL="0" indent="0">
              <a:buNone/>
            </a:pPr>
            <a:endParaRPr lang="fr-BE" dirty="0">
              <a:solidFill>
                <a:srgbClr val="F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805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Cellule Soutien à la Parentalité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4652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BE" sz="2400" dirty="0"/>
              <a:t>Un document de référence « Pour un accompagnement réfléchi des familles : un référentiel de soutien à la parentalité »</a:t>
            </a:r>
          </a:p>
          <a:p>
            <a:pPr>
              <a:lnSpc>
                <a:spcPct val="150000"/>
              </a:lnSpc>
            </a:pPr>
            <a:r>
              <a:rPr lang="fr-FR" sz="2400" dirty="0"/>
              <a:t>Collaboration ONE - Direction Générale de l’Aide à </a:t>
            </a:r>
            <a:br>
              <a:rPr lang="fr-FR" sz="2400" dirty="0"/>
            </a:br>
            <a:r>
              <a:rPr lang="fr-FR" sz="2400" dirty="0"/>
              <a:t>la jeunesse - Délégué Général aux Droits de l’Enfant</a:t>
            </a:r>
          </a:p>
          <a:p>
            <a:pPr>
              <a:lnSpc>
                <a:spcPct val="150000"/>
              </a:lnSpc>
            </a:pPr>
            <a:r>
              <a:rPr lang="fr-FR" sz="2400" dirty="0"/>
              <a:t>Outil </a:t>
            </a:r>
            <a:r>
              <a:rPr lang="fr-FR" sz="2400" dirty="0" err="1"/>
              <a:t>co</a:t>
            </a:r>
            <a:r>
              <a:rPr lang="fr-FR" sz="2400" dirty="0"/>
              <a:t>-construit (acteurs du champ de l’enfance, petite </a:t>
            </a:r>
            <a:br>
              <a:rPr lang="fr-FR" sz="2400" dirty="0"/>
            </a:br>
            <a:r>
              <a:rPr lang="fr-FR" sz="2400" dirty="0"/>
              <a:t>enfance, aide à la jeunesse, secteur associatif et public, </a:t>
            </a:r>
            <a:br>
              <a:rPr lang="fr-FR" sz="2400" dirty="0"/>
            </a:br>
            <a:r>
              <a:rPr lang="fr-FR" sz="2400" dirty="0"/>
              <a:t>parents)</a:t>
            </a:r>
          </a:p>
        </p:txBody>
      </p:sp>
      <p:pic>
        <p:nvPicPr>
          <p:cNvPr id="1028" name="Picture 4" descr="Référentiel de soutien à la parentalité - Office de la naissance et de  l'enf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448" y="2831690"/>
            <a:ext cx="2651581" cy="375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291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 grands principes du soutien à la parentalité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9160" y="1619796"/>
            <a:ext cx="10515600" cy="494905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BE" sz="2400" dirty="0"/>
              <a:t>L’enfant est au cœur des actions de soutien à la parentalité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fr-BE" sz="2000" dirty="0"/>
              <a:t>L’intérêt de l’enfant reste au centre des préoccupations (CIDE), le professionnel est un partenaire du parent pour veiller au respect de celui-ci.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fr-BE" sz="2000" dirty="0"/>
              <a:t>Droit des parents – Droits de l’enfant</a:t>
            </a:r>
          </a:p>
          <a:p>
            <a:pPr>
              <a:lnSpc>
                <a:spcPct val="150000"/>
              </a:lnSpc>
            </a:pPr>
            <a:r>
              <a:rPr lang="fr-BE" sz="2400" dirty="0"/>
              <a:t>Les parents ont des compétences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fr-BE" sz="2000" dirty="0"/>
              <a:t>Savoirs, savoir-faire, résolution de problème, aptitudes, savoir-être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fr-BE" sz="2000" dirty="0"/>
              <a:t>(≠ tous les parents sont compétents)</a:t>
            </a:r>
            <a:endParaRPr lang="fr-BE" sz="1600" dirty="0"/>
          </a:p>
        </p:txBody>
      </p:sp>
    </p:spTree>
    <p:extLst>
      <p:ext uri="{BB962C8B-B14F-4D97-AF65-F5344CB8AC3E}">
        <p14:creationId xmlns:p14="http://schemas.microsoft.com/office/powerpoint/2010/main" val="601211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 grands principes du soutien à la parentalité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611087"/>
            <a:ext cx="10515600" cy="494905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BE" sz="2400" dirty="0"/>
              <a:t>Le soutien à la parentalité s’adresse à tous les parents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fr-BE" sz="1800" dirty="0"/>
              <a:t>Apporter à chaque parent l’accompagnement dont il a besoin au moment où il en a besoin, sans stigmatisation et dans le respect de ses compétences </a:t>
            </a:r>
          </a:p>
          <a:p>
            <a:pPr>
              <a:lnSpc>
                <a:spcPct val="150000"/>
              </a:lnSpc>
            </a:pPr>
            <a:r>
              <a:rPr lang="fr-BE" sz="2400" dirty="0"/>
              <a:t>La nécessaire prise en compte des contextes de vie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fr-BE" sz="2000" dirty="0"/>
              <a:t>Les situations des parents évoluent, il importe d’en tenir compte et de réfléchir à nos représentations sur les familles</a:t>
            </a:r>
          </a:p>
        </p:txBody>
      </p:sp>
    </p:spTree>
    <p:extLst>
      <p:ext uri="{BB962C8B-B14F-4D97-AF65-F5344CB8AC3E}">
        <p14:creationId xmlns:p14="http://schemas.microsoft.com/office/powerpoint/2010/main" val="2995920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BE" sz="2400" dirty="0"/>
              <a:t>Contexte de départ … Accompagnement des LREP</a:t>
            </a:r>
            <a:endParaRPr lang="fr-FR" altLang="fr-FR" sz="2400" dirty="0"/>
          </a:p>
        </p:txBody>
      </p:sp>
      <p:sp>
        <p:nvSpPr>
          <p:cNvPr id="2" name="ZoneTexte 1"/>
          <p:cNvSpPr txBox="1"/>
          <p:nvPr/>
        </p:nvSpPr>
        <p:spPr>
          <a:xfrm>
            <a:off x="1305255" y="1715906"/>
            <a:ext cx="8809707" cy="38574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BE" sz="2000" dirty="0">
                <a:solidFill>
                  <a:prstClr val="black"/>
                </a:solidFill>
                <a:latin typeface="+mj-lt"/>
              </a:rPr>
              <a:t>La cellule soutien à la parentalité accompagne le secteur des Lieux de Rencontre Enfants et Parents (LREP) en Fédération Wallonie-Bruxelles, au nombre de 180 (dont 60 agréés)</a:t>
            </a:r>
          </a:p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BE" sz="2000" dirty="0">
                <a:solidFill>
                  <a:prstClr val="black"/>
                </a:solidFill>
                <a:latin typeface="+mj-lt"/>
              </a:rPr>
              <a:t>Il s’agit de lieux de prévention générale, visant l’accueil inconditionnel et anonyme de tous les enfants et parents</a:t>
            </a:r>
          </a:p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BE" sz="2000" dirty="0">
                <a:solidFill>
                  <a:prstClr val="black"/>
                </a:solidFill>
                <a:latin typeface="+mj-lt"/>
              </a:rPr>
              <a:t>Suite au COVID-19, ces structures ont été contraintes de fermer leurs portes aux familles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fr-BE" dirty="0">
              <a:solidFill>
                <a:srgbClr val="000000"/>
              </a:solidFill>
              <a:latin typeface="Trebuchet MS" panose="020B0603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8196" name="Ellipse 2"/>
          <p:cNvSpPr>
            <a:spLocks noChangeArrowheads="1"/>
          </p:cNvSpPr>
          <p:nvPr/>
        </p:nvSpPr>
        <p:spPr bwMode="auto">
          <a:xfrm>
            <a:off x="4656138" y="3068638"/>
            <a:ext cx="863600" cy="4318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1pPr>
            <a:lvl2pPr marL="742950" indent="-285750"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590943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Contexte de départ … Accompagnement des LREP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80701" y="1637752"/>
            <a:ext cx="9681411" cy="5053264"/>
          </a:xfrm>
        </p:spPr>
        <p:txBody>
          <a:bodyPr/>
          <a:lstStyle/>
          <a:p>
            <a:r>
              <a:rPr lang="fr-BE" sz="2400" dirty="0"/>
              <a:t>4 objectifs communs aux LREP:</a:t>
            </a:r>
          </a:p>
          <a:p>
            <a:endParaRPr lang="fr-BE" sz="2400" dirty="0"/>
          </a:p>
          <a:p>
            <a:pPr lvl="1"/>
            <a:r>
              <a:rPr lang="fr-BE" sz="2000" dirty="0"/>
              <a:t>Favoriser le développement global de l’enfant</a:t>
            </a:r>
          </a:p>
          <a:p>
            <a:pPr lvl="1"/>
            <a:r>
              <a:rPr lang="fr-BE" sz="2000" dirty="0"/>
              <a:t>Rompre l’isolement social</a:t>
            </a:r>
          </a:p>
          <a:p>
            <a:pPr lvl="1"/>
            <a:r>
              <a:rPr lang="fr-BE" sz="2000" dirty="0"/>
              <a:t>Soutenir la relation enfants-parents</a:t>
            </a:r>
          </a:p>
          <a:p>
            <a:pPr lvl="1"/>
            <a:r>
              <a:rPr lang="fr-BE" sz="2000" dirty="0"/>
              <a:t>Favoriser la socialisation précoce de l’enfant</a:t>
            </a:r>
          </a:p>
          <a:p>
            <a:pPr marL="457200" lvl="1" indent="0">
              <a:buNone/>
            </a:pPr>
            <a:endParaRPr lang="fr-BE" sz="2000" dirty="0"/>
          </a:p>
          <a:p>
            <a:r>
              <a:rPr lang="fr-BE" sz="2400" dirty="0"/>
              <a:t>Ces services, ces lieux de plaisir pour les familles sont des dispositifs de prévention importants</a:t>
            </a:r>
          </a:p>
          <a:p>
            <a:pPr marL="0" indent="0">
              <a:buNone/>
            </a:pPr>
            <a:endParaRPr lang="fr-BE" sz="2400" dirty="0"/>
          </a:p>
          <a:p>
            <a:r>
              <a:rPr lang="fr-BE" sz="2400" dirty="0"/>
              <a:t>Ils peuvent contribuer à l’équilibre et au bien-être de certaines familles</a:t>
            </a:r>
          </a:p>
          <a:p>
            <a:pPr marL="0" indent="0" algn="just">
              <a:buNone/>
              <a:defRPr/>
            </a:pPr>
            <a:endParaRPr lang="fr-BE" sz="2000" b="1" dirty="0"/>
          </a:p>
        </p:txBody>
      </p:sp>
    </p:spTree>
    <p:extLst>
      <p:ext uri="{BB962C8B-B14F-4D97-AF65-F5344CB8AC3E}">
        <p14:creationId xmlns:p14="http://schemas.microsoft.com/office/powerpoint/2010/main" val="3047751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BE" sz="2400" dirty="0"/>
              <a:t>Les Lieux de Rencontre Enfants et Parents en images …</a:t>
            </a:r>
            <a:endParaRPr lang="fr-FR" altLang="fr-FR" sz="2400" dirty="0"/>
          </a:p>
        </p:txBody>
      </p:sp>
      <p:sp>
        <p:nvSpPr>
          <p:cNvPr id="8196" name="Ellipse 2"/>
          <p:cNvSpPr>
            <a:spLocks noChangeArrowheads="1"/>
          </p:cNvSpPr>
          <p:nvPr/>
        </p:nvSpPr>
        <p:spPr bwMode="auto">
          <a:xfrm>
            <a:off x="4656138" y="3068638"/>
            <a:ext cx="863600" cy="4318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1pPr>
            <a:lvl2pPr marL="742950" indent="-285750"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E2003C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BE" altLang="fr-FR"/>
          </a:p>
        </p:txBody>
      </p:sp>
      <p:pic>
        <p:nvPicPr>
          <p:cNvPr id="5" name="Lieu de rencontre enfants parent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80" y="1189514"/>
            <a:ext cx="8866576" cy="4987449"/>
          </a:xfrm>
        </p:spPr>
      </p:pic>
    </p:spTree>
    <p:extLst>
      <p:ext uri="{BB962C8B-B14F-4D97-AF65-F5344CB8AC3E}">
        <p14:creationId xmlns:p14="http://schemas.microsoft.com/office/powerpoint/2010/main" val="19878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Contexte de départ : accompagnement des LREP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2388" y="1443789"/>
            <a:ext cx="9681411" cy="5053264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fr-BE" sz="2000" dirty="0"/>
              <a:t>Contexte de confinement</a:t>
            </a:r>
          </a:p>
          <a:p>
            <a:pPr>
              <a:lnSpc>
                <a:spcPct val="150000"/>
              </a:lnSpc>
            </a:pPr>
            <a:r>
              <a:rPr lang="fr-BE" sz="2000" dirty="0"/>
              <a:t>Que faire pour ces familles qui ne peuvent plus fréquenter ce lieu durant le confinement ? </a:t>
            </a:r>
          </a:p>
          <a:p>
            <a:pPr>
              <a:lnSpc>
                <a:spcPct val="150000"/>
              </a:lnSpc>
            </a:pPr>
            <a:r>
              <a:rPr lang="fr-BE" sz="2000" dirty="0"/>
              <a:t>Comment les accompagner à distance ? </a:t>
            </a:r>
          </a:p>
          <a:p>
            <a:pPr>
              <a:lnSpc>
                <a:spcPct val="150000"/>
              </a:lnSpc>
            </a:pPr>
            <a:r>
              <a:rPr lang="fr-BE" sz="2000" dirty="0"/>
              <a:t>Que faire en tant que professionnel malgré ce contexte ?</a:t>
            </a:r>
          </a:p>
          <a:p>
            <a:pPr marL="0" indent="0">
              <a:lnSpc>
                <a:spcPct val="150000"/>
              </a:lnSpc>
              <a:buNone/>
            </a:pPr>
            <a:endParaRPr lang="fr-BE" sz="2000" dirty="0"/>
          </a:p>
          <a:p>
            <a:pPr marL="0" indent="0">
              <a:lnSpc>
                <a:spcPct val="150000"/>
              </a:lnSpc>
              <a:buNone/>
            </a:pPr>
            <a:r>
              <a:rPr lang="fr-BE" sz="2000" dirty="0"/>
              <a:t>C’est suite à ces questions que la Cellule Soutien à la Parentalité de l’ONE a proposé de réfléchir ensemble aux différents moyens de garder le lien avec les familles </a:t>
            </a:r>
            <a:r>
              <a:rPr lang="fr-BE" sz="2000" dirty="0">
                <a:sym typeface="Wingdings" panose="05000000000000000000" pitchFamily="2" charset="2"/>
              </a:rPr>
              <a:t> Un groupe Teams a été créé pour échanger une série d’idées</a:t>
            </a:r>
            <a:endParaRPr lang="fr-BE" sz="2000" dirty="0"/>
          </a:p>
          <a:p>
            <a:pPr marL="0" indent="0" algn="just">
              <a:buNone/>
              <a:defRPr/>
            </a:pPr>
            <a:endParaRPr lang="fr-BE" sz="1600" dirty="0"/>
          </a:p>
        </p:txBody>
      </p:sp>
    </p:spTree>
    <p:extLst>
      <p:ext uri="{BB962C8B-B14F-4D97-AF65-F5344CB8AC3E}">
        <p14:creationId xmlns:p14="http://schemas.microsoft.com/office/powerpoint/2010/main" val="3919538742"/>
      </p:ext>
    </p:extLst>
  </p:cSld>
  <p:clrMapOvr>
    <a:masterClrMapping/>
  </p:clrMapOvr>
</p:sld>
</file>

<file path=ppt/theme/theme1.xml><?xml version="1.0" encoding="utf-8"?>
<a:theme xmlns:a="http://schemas.openxmlformats.org/drawingml/2006/main" name="ONE Overture  ">
  <a:themeElements>
    <a:clrScheme name="ONE Overture  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NE Overture  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fr-FR" sz="4800" b="1" i="0" u="none" strike="noStrike" cap="none" normalizeH="0" baseline="0" smtClean="0">
            <a:ln>
              <a:noFill/>
            </a:ln>
            <a:solidFill>
              <a:srgbClr val="E2003C"/>
            </a:solidFill>
            <a:effectLst/>
            <a:latin typeface="Trebuchet MS" panose="020B070302020209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fr-FR" sz="4800" b="1" i="0" u="none" strike="noStrike" cap="none" normalizeH="0" baseline="0" smtClean="0">
            <a:ln>
              <a:noFill/>
            </a:ln>
            <a:solidFill>
              <a:srgbClr val="E2003C"/>
            </a:solidFill>
            <a:effectLst/>
            <a:latin typeface="Trebuchet MS" panose="020B0703020202090204" pitchFamily="34" charset="0"/>
          </a:defRPr>
        </a:defPPr>
      </a:lstStyle>
    </a:lnDef>
  </a:objectDefaults>
  <a:extraClrSchemeLst>
    <a:extraClrScheme>
      <a:clrScheme name="ONE Overture  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 Overture  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 Overture  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 Overture  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 Overture  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 Overture  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 Overture  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 Overture  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 Overture  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 Overture  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 Overture  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 Overture  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ception personnalisée">
  <a:themeElements>
    <a:clrScheme name="1_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onception personnalisée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fr-FR" sz="4800" b="1" i="0" u="none" strike="noStrike" cap="none" normalizeH="0" baseline="0" smtClean="0">
            <a:ln>
              <a:noFill/>
            </a:ln>
            <a:solidFill>
              <a:srgbClr val="E2003C"/>
            </a:solidFill>
            <a:effectLst/>
            <a:latin typeface="Trebuchet MS" panose="020B070302020209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fr-FR" sz="4800" b="1" i="0" u="none" strike="noStrike" cap="none" normalizeH="0" baseline="0" smtClean="0">
            <a:ln>
              <a:noFill/>
            </a:ln>
            <a:solidFill>
              <a:srgbClr val="E2003C"/>
            </a:solidFill>
            <a:effectLst/>
            <a:latin typeface="Trebuchet MS" panose="020B0703020202090204" pitchFamily="34" charset="0"/>
          </a:defRPr>
        </a:defPPr>
      </a:lstStyle>
    </a:lnDef>
  </a:objectDefaults>
  <a:extraClrSchemeLst>
    <a:extraClrScheme>
      <a:clrScheme name="1_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5964</TotalTime>
  <Words>1385</Words>
  <Application>Microsoft Office PowerPoint</Application>
  <PresentationFormat>Grand écran</PresentationFormat>
  <Paragraphs>127</Paragraphs>
  <Slides>21</Slides>
  <Notes>1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21</vt:i4>
      </vt:variant>
    </vt:vector>
  </HeadingPairs>
  <TitlesOfParts>
    <vt:vector size="28" baseType="lpstr">
      <vt:lpstr>Arial</vt:lpstr>
      <vt:lpstr>Calibri</vt:lpstr>
      <vt:lpstr>Roboto</vt:lpstr>
      <vt:lpstr>Trebuchet MS</vt:lpstr>
      <vt:lpstr>Wingdings</vt:lpstr>
      <vt:lpstr>ONE Overture  </vt:lpstr>
      <vt:lpstr>1_Conception personnalisée</vt:lpstr>
      <vt:lpstr>Agir, c’est aussi une question de prévention    </vt:lpstr>
      <vt:lpstr>Présentation PowerPoint</vt:lpstr>
      <vt:lpstr>Cellule Soutien à la Parentalité</vt:lpstr>
      <vt:lpstr>4 grands principes du soutien à la parentalité</vt:lpstr>
      <vt:lpstr>4 grands principes du soutien à la parentalité</vt:lpstr>
      <vt:lpstr>Contexte de départ … Accompagnement des LREP</vt:lpstr>
      <vt:lpstr>Contexte de départ … Accompagnement des LREP</vt:lpstr>
      <vt:lpstr>Les Lieux de Rencontre Enfants et Parents en images …</vt:lpstr>
      <vt:lpstr>Contexte de départ : accompagnement des LREP</vt:lpstr>
      <vt:lpstr>Maintenir le lien avec les familles ?</vt:lpstr>
      <vt:lpstr>En parallèle … Des pistes pour les parents en situation d’urgence </vt:lpstr>
      <vt:lpstr>Fiches UCLouvain : Confinement, soutien aux familles</vt:lpstr>
      <vt:lpstr>Fiches UCL : Confinement, soutien aux familles</vt:lpstr>
      <vt:lpstr>D’autres services de prévention générale …</vt:lpstr>
      <vt:lpstr>D’autres services de prévention générale …</vt:lpstr>
      <vt:lpstr>Actions mises en place par l’ONE dans le cadre du soutien à la parentalité</vt:lpstr>
      <vt:lpstr>Les écrans ont-ils aidé les parents pendant le confinement ?</vt:lpstr>
      <vt:lpstr>Articles ONE</vt:lpstr>
      <vt:lpstr>Les Ecoles De Devoirs (EDD) … Un acteur de prévention à part entière</vt:lpstr>
      <vt:lpstr>Conclusion …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Services Spécifiques de Soutien à la Parentalité accompagnés par l’ONE: Les Lieux de Rencontre Enfants et Parents (LREP)  Marine Noël, Cellule Soutien à la Parentalité</dc:title>
  <dc:creator>NOEL Marine</dc:creator>
  <cp:lastModifiedBy>Liaison intersectorielle</cp:lastModifiedBy>
  <cp:revision>86</cp:revision>
  <cp:lastPrinted>2019-12-02T09:51:59Z</cp:lastPrinted>
  <dcterms:created xsi:type="dcterms:W3CDTF">2019-07-15T12:04:29Z</dcterms:created>
  <dcterms:modified xsi:type="dcterms:W3CDTF">2020-10-15T14:19:43Z</dcterms:modified>
</cp:coreProperties>
</file>